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56" r:id="rId2"/>
    <p:sldId id="312" r:id="rId3"/>
    <p:sldId id="294" r:id="rId4"/>
    <p:sldId id="313" r:id="rId5"/>
    <p:sldId id="314" r:id="rId6"/>
    <p:sldId id="257" r:id="rId7"/>
    <p:sldId id="258" r:id="rId8"/>
    <p:sldId id="262" r:id="rId9"/>
    <p:sldId id="315" r:id="rId10"/>
    <p:sldId id="259" r:id="rId11"/>
    <p:sldId id="261" r:id="rId12"/>
    <p:sldId id="295" r:id="rId13"/>
    <p:sldId id="273" r:id="rId14"/>
    <p:sldId id="274" r:id="rId15"/>
    <p:sldId id="263" r:id="rId16"/>
    <p:sldId id="264" r:id="rId17"/>
    <p:sldId id="298" r:id="rId18"/>
    <p:sldId id="275" r:id="rId19"/>
    <p:sldId id="268" r:id="rId20"/>
    <p:sldId id="265" r:id="rId21"/>
    <p:sldId id="280" r:id="rId22"/>
    <p:sldId id="266" r:id="rId23"/>
    <p:sldId id="270" r:id="rId24"/>
    <p:sldId id="271" r:id="rId25"/>
    <p:sldId id="296" r:id="rId26"/>
    <p:sldId id="279" r:id="rId27"/>
    <p:sldId id="267" r:id="rId28"/>
    <p:sldId id="276" r:id="rId29"/>
    <p:sldId id="277" r:id="rId30"/>
    <p:sldId id="291" r:id="rId31"/>
    <p:sldId id="292" r:id="rId32"/>
    <p:sldId id="299" r:id="rId33"/>
    <p:sldId id="301" r:id="rId34"/>
    <p:sldId id="303" r:id="rId35"/>
    <p:sldId id="304" r:id="rId36"/>
    <p:sldId id="305" r:id="rId37"/>
    <p:sldId id="307" r:id="rId38"/>
    <p:sldId id="288" r:id="rId39"/>
    <p:sldId id="289" r:id="rId40"/>
    <p:sldId id="306" r:id="rId41"/>
    <p:sldId id="308" r:id="rId42"/>
    <p:sldId id="309" r:id="rId43"/>
    <p:sldId id="310" r:id="rId44"/>
    <p:sldId id="311" r:id="rId4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F9D4FCF-569B-9142-B88C-95FE646A6A34}">
          <p14:sldIdLst>
            <p14:sldId id="256"/>
            <p14:sldId id="312"/>
            <p14:sldId id="294"/>
            <p14:sldId id="313"/>
            <p14:sldId id="314"/>
            <p14:sldId id="257"/>
            <p14:sldId id="258"/>
            <p14:sldId id="262"/>
            <p14:sldId id="315"/>
            <p14:sldId id="259"/>
            <p14:sldId id="261"/>
            <p14:sldId id="295"/>
            <p14:sldId id="273"/>
            <p14:sldId id="274"/>
            <p14:sldId id="263"/>
            <p14:sldId id="264"/>
            <p14:sldId id="298"/>
            <p14:sldId id="275"/>
            <p14:sldId id="268"/>
            <p14:sldId id="265"/>
            <p14:sldId id="280"/>
            <p14:sldId id="266"/>
            <p14:sldId id="270"/>
            <p14:sldId id="271"/>
            <p14:sldId id="296"/>
            <p14:sldId id="279"/>
            <p14:sldId id="267"/>
            <p14:sldId id="276"/>
            <p14:sldId id="277"/>
            <p14:sldId id="291"/>
            <p14:sldId id="292"/>
            <p14:sldId id="299"/>
            <p14:sldId id="301"/>
            <p14:sldId id="303"/>
            <p14:sldId id="304"/>
            <p14:sldId id="305"/>
            <p14:sldId id="307"/>
            <p14:sldId id="288"/>
            <p14:sldId id="289"/>
            <p14:sldId id="306"/>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7"/>
    <p:restoredTop sz="94838"/>
  </p:normalViewPr>
  <p:slideViewPr>
    <p:cSldViewPr snapToGrid="0" snapToObjects="1">
      <p:cViewPr varScale="1">
        <p:scale>
          <a:sx n="118" d="100"/>
          <a:sy n="118" d="100"/>
        </p:scale>
        <p:origin x="21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8:30.336"/>
    </inkml:context>
    <inkml:brush xml:id="br0">
      <inkml:brushProperty name="width" value="0.08571" units="cm"/>
      <inkml:brushProperty name="height" value="0.08571" units="cm"/>
      <inkml:brushProperty name="color" value="#008C3A"/>
    </inkml:brush>
  </inkml:definitions>
  <inkml:trace contextRef="#ctx0" brushRef="#br0">0 0 0,'63'21'0,"-1"-1"0,-13-3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4C26A-7DCB-8248-A1D6-D4FD0D64DC71}" type="datetimeFigureOut">
              <a:rPr lang="es-ES" smtClean="0"/>
              <a:t>20/9/21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81215-253E-8240-9200-438C61529B47}" type="slidenum">
              <a:rPr lang="es-ES" smtClean="0"/>
              <a:t>‹#›</a:t>
            </a:fld>
            <a:endParaRPr lang="es-ES"/>
          </a:p>
        </p:txBody>
      </p:sp>
    </p:spTree>
    <p:extLst>
      <p:ext uri="{BB962C8B-B14F-4D97-AF65-F5344CB8AC3E}">
        <p14:creationId xmlns:p14="http://schemas.microsoft.com/office/powerpoint/2010/main" val="3549408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historyofinformation.com/expanded.php?id=70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Turing conceived of the universal machine as a means of answering the last of </a:t>
            </a:r>
            <a:r>
              <a:rPr lang="en-GB" sz="1200" b="0" i="0" u="none" strike="noStrike" kern="1200" dirty="0">
                <a:solidFill>
                  <a:schemeClr val="tx1"/>
                </a:solidFill>
                <a:effectLst/>
                <a:latin typeface="+mn-lt"/>
                <a:ea typeface="+mn-ea"/>
                <a:cs typeface="+mn-cs"/>
                <a:hlinkClick r:id="rId3"/>
              </a:rPr>
              <a:t>the three questions about mathematics posed by David Hilbert</a:t>
            </a:r>
            <a:r>
              <a:rPr lang="en-GB" sz="1200" b="0" i="0" kern="1200" dirty="0">
                <a:solidFill>
                  <a:schemeClr val="tx1"/>
                </a:solidFill>
                <a:effectLst/>
                <a:latin typeface="+mn-lt"/>
                <a:ea typeface="+mn-ea"/>
                <a:cs typeface="+mn-cs"/>
              </a:rPr>
              <a:t> in 1928: (1) is mathematics </a:t>
            </a:r>
            <a:r>
              <a:rPr lang="en-GB" sz="1200" b="0" i="1" kern="1200" dirty="0">
                <a:solidFill>
                  <a:schemeClr val="tx1"/>
                </a:solidFill>
                <a:effectLst/>
                <a:latin typeface="+mn-lt"/>
                <a:ea typeface="+mn-ea"/>
                <a:cs typeface="+mn-cs"/>
              </a:rPr>
              <a:t>complete</a:t>
            </a:r>
            <a:r>
              <a:rPr lang="en-GB" sz="1200" b="0" i="0" kern="1200" dirty="0">
                <a:solidFill>
                  <a:schemeClr val="tx1"/>
                </a:solidFill>
                <a:effectLst/>
                <a:latin typeface="+mn-lt"/>
                <a:ea typeface="+mn-ea"/>
                <a:cs typeface="+mn-cs"/>
              </a:rPr>
              <a:t>; (2) is mathematics </a:t>
            </a:r>
            <a:r>
              <a:rPr lang="en-GB" sz="1200" b="0" i="1" kern="1200" dirty="0">
                <a:solidFill>
                  <a:schemeClr val="tx1"/>
                </a:solidFill>
                <a:effectLst/>
                <a:latin typeface="+mn-lt"/>
                <a:ea typeface="+mn-ea"/>
                <a:cs typeface="+mn-cs"/>
              </a:rPr>
              <a:t>consistent</a:t>
            </a:r>
            <a:r>
              <a:rPr lang="en-GB" sz="1200" b="0" i="0" kern="1200" dirty="0">
                <a:solidFill>
                  <a:schemeClr val="tx1"/>
                </a:solidFill>
                <a:effectLst/>
                <a:latin typeface="+mn-lt"/>
                <a:ea typeface="+mn-ea"/>
                <a:cs typeface="+mn-cs"/>
              </a:rPr>
              <a:t>; and (3) is mathematics </a:t>
            </a:r>
            <a:r>
              <a:rPr lang="en-GB" sz="1200" b="0" i="1" kern="1200" dirty="0">
                <a:solidFill>
                  <a:schemeClr val="tx1"/>
                </a:solidFill>
                <a:effectLst/>
                <a:latin typeface="+mn-lt"/>
                <a:ea typeface="+mn-ea"/>
                <a:cs typeface="+mn-cs"/>
              </a:rPr>
              <a:t>decidable</a:t>
            </a:r>
            <a:r>
              <a:rPr lang="en-GB" sz="1200" b="0" i="0" kern="1200" dirty="0">
                <a:solidFill>
                  <a:schemeClr val="tx1"/>
                </a:solidFill>
                <a:effectLst/>
                <a:latin typeface="+mn-lt"/>
                <a:ea typeface="+mn-ea"/>
                <a:cs typeface="+mn-cs"/>
              </a:rPr>
              <a:t>.</a:t>
            </a:r>
          </a:p>
          <a:p>
            <a:br>
              <a:rPr lang="en-GB" dirty="0"/>
            </a:br>
            <a:endParaRPr lang="en-ES" dirty="0"/>
          </a:p>
        </p:txBody>
      </p:sp>
      <p:sp>
        <p:nvSpPr>
          <p:cNvPr id="4" name="Slide Number Placeholder 3"/>
          <p:cNvSpPr>
            <a:spLocks noGrp="1"/>
          </p:cNvSpPr>
          <p:nvPr>
            <p:ph type="sldNum" sz="quarter" idx="5"/>
          </p:nvPr>
        </p:nvSpPr>
        <p:spPr/>
        <p:txBody>
          <a:bodyPr/>
          <a:lstStyle/>
          <a:p>
            <a:fld id="{41981215-253E-8240-9200-438C61529B47}" type="slidenum">
              <a:rPr lang="es-ES" smtClean="0"/>
              <a:t>2</a:t>
            </a:fld>
            <a:endParaRPr lang="es-ES"/>
          </a:p>
        </p:txBody>
      </p:sp>
    </p:spTree>
    <p:extLst>
      <p:ext uri="{BB962C8B-B14F-4D97-AF65-F5344CB8AC3E}">
        <p14:creationId xmlns:p14="http://schemas.microsoft.com/office/powerpoint/2010/main" val="234297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41981215-253E-8240-9200-438C61529B47}" type="slidenum">
              <a:rPr lang="es-ES" smtClean="0"/>
              <a:t>17</a:t>
            </a:fld>
            <a:endParaRPr lang="es-ES"/>
          </a:p>
        </p:txBody>
      </p:sp>
    </p:spTree>
    <p:extLst>
      <p:ext uri="{BB962C8B-B14F-4D97-AF65-F5344CB8AC3E}">
        <p14:creationId xmlns:p14="http://schemas.microsoft.com/office/powerpoint/2010/main" val="246236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41981215-253E-8240-9200-438C61529B47}" type="slidenum">
              <a:rPr lang="es-ES" smtClean="0"/>
              <a:t>27</a:t>
            </a:fld>
            <a:endParaRPr lang="es-ES"/>
          </a:p>
        </p:txBody>
      </p:sp>
    </p:spTree>
    <p:extLst>
      <p:ext uri="{BB962C8B-B14F-4D97-AF65-F5344CB8AC3E}">
        <p14:creationId xmlns:p14="http://schemas.microsoft.com/office/powerpoint/2010/main" val="134852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19BBCA-2734-7042-8EF0-2666ABA58A0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51C76B4-CBD6-5048-B81A-0F180D8A8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5768763-8B65-154B-A595-AC068FC66F1A}"/>
              </a:ext>
            </a:extLst>
          </p:cNvPr>
          <p:cNvSpPr>
            <a:spLocks noGrp="1"/>
          </p:cNvSpPr>
          <p:nvPr>
            <p:ph type="dt" sz="half" idx="10"/>
          </p:nvPr>
        </p:nvSpPr>
        <p:spPr/>
        <p:txBody>
          <a:bodyPr/>
          <a:lstStyle/>
          <a:p>
            <a:fld id="{209BCAF2-9CD0-454A-A274-C3418F35CB45}" type="datetime1">
              <a:rPr lang="es-ES" smtClean="0"/>
              <a:t>20/9/21</a:t>
            </a:fld>
            <a:endParaRPr lang="es-ES"/>
          </a:p>
        </p:txBody>
      </p:sp>
      <p:sp>
        <p:nvSpPr>
          <p:cNvPr id="5" name="Marcador de pie de página 4">
            <a:extLst>
              <a:ext uri="{FF2B5EF4-FFF2-40B4-BE49-F238E27FC236}">
                <a16:creationId xmlns:a16="http://schemas.microsoft.com/office/drawing/2014/main" id="{DD68FC7D-5E69-CE4C-9713-160421B239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5B372C9-EFFC-4E46-BDCC-ABF24953D18D}"/>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1108781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3550B-A388-7E47-86D4-B408F6FAB17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431F971-F44E-FD48-BA6B-AD5018E448D2}"/>
              </a:ext>
            </a:extLst>
          </p:cNvPr>
          <p:cNvSpPr>
            <a:spLocks noGrp="1"/>
          </p:cNvSpPr>
          <p:nvPr>
            <p:ph type="body" orient="vert" idx="1"/>
          </p:nvPr>
        </p:nvSpPr>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A4F911F0-473C-D445-8779-11AF10AC01A6}"/>
              </a:ext>
            </a:extLst>
          </p:cNvPr>
          <p:cNvSpPr>
            <a:spLocks noGrp="1"/>
          </p:cNvSpPr>
          <p:nvPr>
            <p:ph type="dt" sz="half" idx="10"/>
          </p:nvPr>
        </p:nvSpPr>
        <p:spPr/>
        <p:txBody>
          <a:bodyPr/>
          <a:lstStyle/>
          <a:p>
            <a:fld id="{AF112B94-E97C-584F-9D7E-146D1C61AD84}" type="datetime1">
              <a:rPr lang="es-ES" smtClean="0"/>
              <a:t>20/9/21</a:t>
            </a:fld>
            <a:endParaRPr lang="es-ES"/>
          </a:p>
        </p:txBody>
      </p:sp>
      <p:sp>
        <p:nvSpPr>
          <p:cNvPr id="5" name="Marcador de pie de página 4">
            <a:extLst>
              <a:ext uri="{FF2B5EF4-FFF2-40B4-BE49-F238E27FC236}">
                <a16:creationId xmlns:a16="http://schemas.microsoft.com/office/drawing/2014/main" id="{3E4893BF-371D-DB4B-8B04-ACA8255DB8A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EBF804C-417C-9B4F-B167-07CCA83E41B4}"/>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234522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CF4A4C3-68C1-F744-A427-DF67FEBF99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85D483A-23E1-5F4C-8A37-E7E370D0FF13}"/>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F1A0FE5E-1C1F-DB49-B08C-8F0E442D537E}"/>
              </a:ext>
            </a:extLst>
          </p:cNvPr>
          <p:cNvSpPr>
            <a:spLocks noGrp="1"/>
          </p:cNvSpPr>
          <p:nvPr>
            <p:ph type="dt" sz="half" idx="10"/>
          </p:nvPr>
        </p:nvSpPr>
        <p:spPr/>
        <p:txBody>
          <a:bodyPr/>
          <a:lstStyle/>
          <a:p>
            <a:fld id="{9FCAAD13-4E78-F74F-BB95-1190A445B40F}" type="datetime1">
              <a:rPr lang="es-ES" smtClean="0"/>
              <a:t>20/9/21</a:t>
            </a:fld>
            <a:endParaRPr lang="es-ES"/>
          </a:p>
        </p:txBody>
      </p:sp>
      <p:sp>
        <p:nvSpPr>
          <p:cNvPr id="5" name="Marcador de pie de página 4">
            <a:extLst>
              <a:ext uri="{FF2B5EF4-FFF2-40B4-BE49-F238E27FC236}">
                <a16:creationId xmlns:a16="http://schemas.microsoft.com/office/drawing/2014/main" id="{A0C3744D-4F78-6A45-96A6-8D88AB44C0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4AD42B1-907E-7546-AEC9-3676E014A0DC}"/>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1491211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4C0F0-1032-6D44-98AE-8ECC663E7D2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A7DE851-1BEC-374E-AB67-8DEAD1036352}"/>
              </a:ext>
            </a:extLst>
          </p:cNvPr>
          <p:cNvSpPr>
            <a:spLocks noGrp="1"/>
          </p:cNvSpPr>
          <p:nvPr>
            <p:ph idx="1"/>
          </p:nvPr>
        </p:nvSpPr>
        <p:spPr/>
        <p:txBody>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CEA3542F-1C09-4E46-9000-5FBA377A4FC5}"/>
              </a:ext>
            </a:extLst>
          </p:cNvPr>
          <p:cNvSpPr>
            <a:spLocks noGrp="1"/>
          </p:cNvSpPr>
          <p:nvPr>
            <p:ph type="dt" sz="half" idx="10"/>
          </p:nvPr>
        </p:nvSpPr>
        <p:spPr/>
        <p:txBody>
          <a:bodyPr/>
          <a:lstStyle/>
          <a:p>
            <a:fld id="{90C96C8B-B0C4-3949-913A-FF6049443F72}" type="datetime1">
              <a:rPr lang="es-ES" smtClean="0"/>
              <a:t>20/9/21</a:t>
            </a:fld>
            <a:endParaRPr lang="es-ES"/>
          </a:p>
        </p:txBody>
      </p:sp>
      <p:sp>
        <p:nvSpPr>
          <p:cNvPr id="5" name="Marcador de pie de página 4">
            <a:extLst>
              <a:ext uri="{FF2B5EF4-FFF2-40B4-BE49-F238E27FC236}">
                <a16:creationId xmlns:a16="http://schemas.microsoft.com/office/drawing/2014/main" id="{58D00961-3140-684D-97B6-BDE396DB0E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8C7454-E84D-9346-8D5D-73B1D3434DAA}"/>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412363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87743B-25F6-694E-A3FD-FCAFD6685C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1D76ADF-A00F-9046-ACE7-7D85BEF64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620BA1E0-A99C-FE47-A3AA-81257CD9DC17}"/>
              </a:ext>
            </a:extLst>
          </p:cNvPr>
          <p:cNvSpPr>
            <a:spLocks noGrp="1"/>
          </p:cNvSpPr>
          <p:nvPr>
            <p:ph type="dt" sz="half" idx="10"/>
          </p:nvPr>
        </p:nvSpPr>
        <p:spPr/>
        <p:txBody>
          <a:bodyPr/>
          <a:lstStyle/>
          <a:p>
            <a:fld id="{FE104224-A3B3-7249-B0AA-6A09DBED69E9}" type="datetime1">
              <a:rPr lang="es-ES" smtClean="0"/>
              <a:t>20/9/21</a:t>
            </a:fld>
            <a:endParaRPr lang="es-ES"/>
          </a:p>
        </p:txBody>
      </p:sp>
      <p:sp>
        <p:nvSpPr>
          <p:cNvPr id="5" name="Marcador de pie de página 4">
            <a:extLst>
              <a:ext uri="{FF2B5EF4-FFF2-40B4-BE49-F238E27FC236}">
                <a16:creationId xmlns:a16="http://schemas.microsoft.com/office/drawing/2014/main" id="{6D3405B4-0E9D-D642-B9D3-ABF82EE4BC3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63C31C-FE29-7944-922E-67D81A4D6A88}"/>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415892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86299-3453-0A43-A576-C19CCA1EE1D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0E85232-F896-4C47-9463-0862BC35F602}"/>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B04C8908-6769-A942-80D0-C1AB70C76EF3}"/>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FE0F71BD-289E-464F-B51F-E84495E7C238}"/>
              </a:ext>
            </a:extLst>
          </p:cNvPr>
          <p:cNvSpPr>
            <a:spLocks noGrp="1"/>
          </p:cNvSpPr>
          <p:nvPr>
            <p:ph type="dt" sz="half" idx="10"/>
          </p:nvPr>
        </p:nvSpPr>
        <p:spPr/>
        <p:txBody>
          <a:bodyPr/>
          <a:lstStyle/>
          <a:p>
            <a:fld id="{E65F16F1-A77D-F04C-8E8A-702E912B3382}" type="datetime1">
              <a:rPr lang="es-ES" smtClean="0"/>
              <a:t>20/9/21</a:t>
            </a:fld>
            <a:endParaRPr lang="es-ES"/>
          </a:p>
        </p:txBody>
      </p:sp>
      <p:sp>
        <p:nvSpPr>
          <p:cNvPr id="6" name="Marcador de pie de página 5">
            <a:extLst>
              <a:ext uri="{FF2B5EF4-FFF2-40B4-BE49-F238E27FC236}">
                <a16:creationId xmlns:a16="http://schemas.microsoft.com/office/drawing/2014/main" id="{5C21140C-B9AE-474A-A0A0-B50BA338818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D3C936-5390-E048-9932-E620358C7FE5}"/>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300318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258B37-47CA-0240-9224-5F53A0633D4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4D705D-332F-3547-904A-69E576843A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1BDFAA9C-805B-D04F-976D-04D47D4CD4B9}"/>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p>
        </p:txBody>
      </p:sp>
      <p:sp>
        <p:nvSpPr>
          <p:cNvPr id="5" name="Marcador de texto 4">
            <a:extLst>
              <a:ext uri="{FF2B5EF4-FFF2-40B4-BE49-F238E27FC236}">
                <a16:creationId xmlns:a16="http://schemas.microsoft.com/office/drawing/2014/main" id="{7D0556DC-5D1F-EA43-886A-03B032AC2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6" name="Marcador de contenido 5">
            <a:extLst>
              <a:ext uri="{FF2B5EF4-FFF2-40B4-BE49-F238E27FC236}">
                <a16:creationId xmlns:a16="http://schemas.microsoft.com/office/drawing/2014/main" id="{092D565B-F3B5-8B43-94CF-D71F1EE2C748}"/>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p>
        </p:txBody>
      </p:sp>
      <p:sp>
        <p:nvSpPr>
          <p:cNvPr id="7" name="Marcador de fecha 6">
            <a:extLst>
              <a:ext uri="{FF2B5EF4-FFF2-40B4-BE49-F238E27FC236}">
                <a16:creationId xmlns:a16="http://schemas.microsoft.com/office/drawing/2014/main" id="{445D1914-2E0C-E844-84DD-BAB91A2F0E4A}"/>
              </a:ext>
            </a:extLst>
          </p:cNvPr>
          <p:cNvSpPr>
            <a:spLocks noGrp="1"/>
          </p:cNvSpPr>
          <p:nvPr>
            <p:ph type="dt" sz="half" idx="10"/>
          </p:nvPr>
        </p:nvSpPr>
        <p:spPr/>
        <p:txBody>
          <a:bodyPr/>
          <a:lstStyle/>
          <a:p>
            <a:fld id="{6956E681-913C-8B41-A974-ADA85FD0613C}" type="datetime1">
              <a:rPr lang="es-ES" smtClean="0"/>
              <a:t>20/9/21</a:t>
            </a:fld>
            <a:endParaRPr lang="es-ES"/>
          </a:p>
        </p:txBody>
      </p:sp>
      <p:sp>
        <p:nvSpPr>
          <p:cNvPr id="8" name="Marcador de pie de página 7">
            <a:extLst>
              <a:ext uri="{FF2B5EF4-FFF2-40B4-BE49-F238E27FC236}">
                <a16:creationId xmlns:a16="http://schemas.microsoft.com/office/drawing/2014/main" id="{321E2037-CB42-4B4B-B798-416DD1AFB0C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01672C2-2372-6E4B-8F79-7BF5C7C61634}"/>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1835000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A4976F-10F2-094F-B04F-B5FFC5C4EB7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C178F2B-C371-0445-828F-470FBBBB192D}"/>
              </a:ext>
            </a:extLst>
          </p:cNvPr>
          <p:cNvSpPr>
            <a:spLocks noGrp="1"/>
          </p:cNvSpPr>
          <p:nvPr>
            <p:ph type="dt" sz="half" idx="10"/>
          </p:nvPr>
        </p:nvSpPr>
        <p:spPr/>
        <p:txBody>
          <a:bodyPr/>
          <a:lstStyle/>
          <a:p>
            <a:fld id="{37E0E7D9-1289-F547-A605-93958F0CE5A4}" type="datetime1">
              <a:rPr lang="es-ES" smtClean="0"/>
              <a:t>20/9/21</a:t>
            </a:fld>
            <a:endParaRPr lang="es-ES"/>
          </a:p>
        </p:txBody>
      </p:sp>
      <p:sp>
        <p:nvSpPr>
          <p:cNvPr id="4" name="Marcador de pie de página 3">
            <a:extLst>
              <a:ext uri="{FF2B5EF4-FFF2-40B4-BE49-F238E27FC236}">
                <a16:creationId xmlns:a16="http://schemas.microsoft.com/office/drawing/2014/main" id="{8261F510-10A4-F640-AB86-C59DC3C1526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B36F5B7-84D7-D044-961D-6D9C6225DFF5}"/>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567442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3E1934-BC76-9343-BB42-B5C46170B81D}"/>
              </a:ext>
            </a:extLst>
          </p:cNvPr>
          <p:cNvSpPr>
            <a:spLocks noGrp="1"/>
          </p:cNvSpPr>
          <p:nvPr>
            <p:ph type="dt" sz="half" idx="10"/>
          </p:nvPr>
        </p:nvSpPr>
        <p:spPr/>
        <p:txBody>
          <a:bodyPr/>
          <a:lstStyle/>
          <a:p>
            <a:fld id="{3BBDC066-F323-5A44-9FF5-B8428D944902}" type="datetime1">
              <a:rPr lang="es-ES" smtClean="0"/>
              <a:t>20/9/21</a:t>
            </a:fld>
            <a:endParaRPr lang="es-ES"/>
          </a:p>
        </p:txBody>
      </p:sp>
      <p:sp>
        <p:nvSpPr>
          <p:cNvPr id="3" name="Marcador de pie de página 2">
            <a:extLst>
              <a:ext uri="{FF2B5EF4-FFF2-40B4-BE49-F238E27FC236}">
                <a16:creationId xmlns:a16="http://schemas.microsoft.com/office/drawing/2014/main" id="{5AA9A70D-05DF-BD44-AD5A-B4B0A457342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B070829A-539B-2748-84CD-C7BEFBC31093}"/>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297335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51302-31B2-3241-8A96-A33A9B5780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74BC266-3CC2-BB4E-8BF8-DCC560CCC2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p>
        </p:txBody>
      </p:sp>
      <p:sp>
        <p:nvSpPr>
          <p:cNvPr id="4" name="Marcador de texto 3">
            <a:extLst>
              <a:ext uri="{FF2B5EF4-FFF2-40B4-BE49-F238E27FC236}">
                <a16:creationId xmlns:a16="http://schemas.microsoft.com/office/drawing/2014/main" id="{31A6083B-CE92-4946-A92D-B06E43A05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69CB45CE-AE84-C14E-8BF8-CF2B4298BCFF}"/>
              </a:ext>
            </a:extLst>
          </p:cNvPr>
          <p:cNvSpPr>
            <a:spLocks noGrp="1"/>
          </p:cNvSpPr>
          <p:nvPr>
            <p:ph type="dt" sz="half" idx="10"/>
          </p:nvPr>
        </p:nvSpPr>
        <p:spPr/>
        <p:txBody>
          <a:bodyPr/>
          <a:lstStyle/>
          <a:p>
            <a:fld id="{B51B47EE-0D28-FF46-9C3D-273B48C9B895}" type="datetime1">
              <a:rPr lang="es-ES" smtClean="0"/>
              <a:t>20/9/21</a:t>
            </a:fld>
            <a:endParaRPr lang="es-ES"/>
          </a:p>
        </p:txBody>
      </p:sp>
      <p:sp>
        <p:nvSpPr>
          <p:cNvPr id="6" name="Marcador de pie de página 5">
            <a:extLst>
              <a:ext uri="{FF2B5EF4-FFF2-40B4-BE49-F238E27FC236}">
                <a16:creationId xmlns:a16="http://schemas.microsoft.com/office/drawing/2014/main" id="{D65A594C-D30F-0046-AA4C-DE1D64B43EC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B5B297-8434-7F45-8796-0208A360FECC}"/>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3552150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44F01-EBF2-E340-BE42-C8FED1EDF39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C87DBAC-403E-5A49-9159-E8C20C5ED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4145633-4442-174C-B2A0-306FD741FE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8BCAAA0D-2C24-604A-A820-60631E6B588A}"/>
              </a:ext>
            </a:extLst>
          </p:cNvPr>
          <p:cNvSpPr>
            <a:spLocks noGrp="1"/>
          </p:cNvSpPr>
          <p:nvPr>
            <p:ph type="dt" sz="half" idx="10"/>
          </p:nvPr>
        </p:nvSpPr>
        <p:spPr/>
        <p:txBody>
          <a:bodyPr/>
          <a:lstStyle/>
          <a:p>
            <a:fld id="{75D60E0E-594D-0A44-9E85-65EAAB53183A}" type="datetime1">
              <a:rPr lang="es-ES" smtClean="0"/>
              <a:t>20/9/21</a:t>
            </a:fld>
            <a:endParaRPr lang="es-ES"/>
          </a:p>
        </p:txBody>
      </p:sp>
      <p:sp>
        <p:nvSpPr>
          <p:cNvPr id="6" name="Marcador de pie de página 5">
            <a:extLst>
              <a:ext uri="{FF2B5EF4-FFF2-40B4-BE49-F238E27FC236}">
                <a16:creationId xmlns:a16="http://schemas.microsoft.com/office/drawing/2014/main" id="{11B0DB9C-58AE-6F49-B9FA-F4CBA73660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2FA1DBD-EAF6-904C-8D32-4E3242758C6C}"/>
              </a:ext>
            </a:extLst>
          </p:cNvPr>
          <p:cNvSpPr>
            <a:spLocks noGrp="1"/>
          </p:cNvSpPr>
          <p:nvPr>
            <p:ph type="sldNum" sz="quarter" idx="12"/>
          </p:nvPr>
        </p:nvSpPr>
        <p:spPr/>
        <p:txBody>
          <a:bodyPr/>
          <a:lstStyle/>
          <a:p>
            <a:fld id="{51FE4838-524A-B941-82D2-6B8FA12B4D1E}" type="slidenum">
              <a:rPr lang="es-ES" smtClean="0"/>
              <a:t>‹#›</a:t>
            </a:fld>
            <a:endParaRPr lang="es-ES"/>
          </a:p>
        </p:txBody>
      </p:sp>
    </p:spTree>
    <p:extLst>
      <p:ext uri="{BB962C8B-B14F-4D97-AF65-F5344CB8AC3E}">
        <p14:creationId xmlns:p14="http://schemas.microsoft.com/office/powerpoint/2010/main" val="956976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F6B2485-AA64-CE4D-A952-F603C3787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B8F255-FFFF-F348-B728-27D4C3827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1E445553-19B0-2142-B474-A1CB04C0A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A8033-09C9-884F-9F55-9F0A50B33C10}" type="datetime1">
              <a:rPr lang="es-ES" smtClean="0"/>
              <a:t>20/9/21</a:t>
            </a:fld>
            <a:endParaRPr lang="es-ES"/>
          </a:p>
        </p:txBody>
      </p:sp>
      <p:sp>
        <p:nvSpPr>
          <p:cNvPr id="5" name="Marcador de pie de página 4">
            <a:extLst>
              <a:ext uri="{FF2B5EF4-FFF2-40B4-BE49-F238E27FC236}">
                <a16:creationId xmlns:a16="http://schemas.microsoft.com/office/drawing/2014/main" id="{6AD26AE7-745C-3C47-A700-D1C802B153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D3D4E84-73F7-0846-81C0-FAA14DB8FD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E4838-524A-B941-82D2-6B8FA12B4D1E}" type="slidenum">
              <a:rPr lang="es-ES" smtClean="0"/>
              <a:t>‹#›</a:t>
            </a:fld>
            <a:endParaRPr lang="es-ES"/>
          </a:p>
        </p:txBody>
      </p:sp>
    </p:spTree>
    <p:extLst>
      <p:ext uri="{BB962C8B-B14F-4D97-AF65-F5344CB8AC3E}">
        <p14:creationId xmlns:p14="http://schemas.microsoft.com/office/powerpoint/2010/main" val="2019138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atermark.silverchair.com/lix-236-433.pdf?token=AQECAHi208BE49Ooan9kkhW_Ercy7Dm3ZL_9Cf3qfKAc485ysgAAAwIwggL-BgkqhkiG9w0BBwagggLvMIIC6wIBADCCAuQGCSqGSIb3DQEHATAeBglghkgBZQMEAS4wEQQM2Dvw8jOKJwpb05oCAgEQgIICtTgkll7BaQXC45tP86nqKBsy0H2fY_rr3cou7GZ5frJKrS7yWITIsoPyS0nD-CCMGaKHT_Uu49ZZSsJrtqd5wyo6grVfr5KsUUj4f12lDrDPAP8PcF8FBuBzH1rbqL2LBK7elXj5OZ-wLJwmeOIdK-I4P7E0HTz5-C79cqvQthMQN06w8h5DcnpYf6z4k33mbKP18WtUtbFO8JfiaPLvB5hbbYKP4LL0rWKzBZN5ojUAuQEncN4NPDmOqcGHFL2ZxHbwVGq2YGvqJIWKZXQDMrF_Shh_NGzgZtIC_3rsL1LychS1f6aS9hdB4hxJVzfOm3EDEbtGPM89PGOo17uriqT-4KoWmPw9oYBsPqfPTJZikaF0ad6NjPr71bF0h-VgfyiGN2pZO1BOfMpK--sGPRPgpLD4LVpecTPBL70UbgXKHyqdyIut7le0CleDXewUyUIScdchw9Lkyhm7nxhwFqZTiSi6D_Nv50TlH4dhTOFU-UTLtWYZjs4zNIaM95wJ7xXFZmeXwt4AdXTA1ZOBbn3-K-siByAiIrKvGRCWGuqliHj5Iua2xZnWDyHHKzMro6Wq-qEYMyXmCuekyWT9uMaVMWqgjewppULmk5cZp675t7w-POCqRL3MN3yRcXTW69jMp585Fz0v86zGjVGNE0rGdTSizi5BHLSCK6LCn6oWhb2dV4hSPR5qQQ2Y1sX9_vEwNrEZUvZzPAyLr9jOolr0eP_g_r-SJ2xo5B8EKA_aYVGJw1wReS_PrgKNAzvULwHpYcaC31t8UJ6ScBeBlzWyc_ou4kZBGsyJWTvAg49XE9dE0zER3iHgnLyqXbT8V5fkqUB7CFk3loF6XJkhhHMVlJQJ9ubXt8yKsjRON9IQY5yjQj35dUJCuHfu6IuZCPVH0eFYBYwAW1adKpQHuOtpuYOuP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Tf%E2%80%93idf" TargetMode="External"/><Relationship Id="rId2" Type="http://schemas.openxmlformats.org/officeDocument/2006/relationships/hyperlink" Target="https://en.wikipedia.org/wiki/Bag-of-words_model" TargetMode="Externa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hyperlink" Target="https://www.theguardian.com/technology/2019/mar/17/the-cambridge-analytica-scandal-changed-the-world-but-it-didnt-change-facebook" TargetMode="External"/><Relationship Id="rId2" Type="http://schemas.openxmlformats.org/officeDocument/2006/relationships/hyperlink" Target="https://www.verypossible.com/insights/man-is-to-programmer-as-woman-is-to-homemaker-bias-in-machine-learning" TargetMode="External"/><Relationship Id="rId1" Type="http://schemas.openxmlformats.org/officeDocument/2006/relationships/slideLayout" Target="../slideLayouts/slideLayout2.xml"/><Relationship Id="rId5" Type="http://schemas.openxmlformats.org/officeDocument/2006/relationships/image" Target="../media/image47.tiff"/><Relationship Id="rId4" Type="http://schemas.openxmlformats.org/officeDocument/2006/relationships/hyperlink" Target="https://www.moralmachine.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octoverse.github.com/#industry-spotlight-data-science" TargetMode="External"/><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4B562-C09D-C24B-8361-7D949EBFA261}"/>
              </a:ext>
            </a:extLst>
          </p:cNvPr>
          <p:cNvSpPr>
            <a:spLocks noGrp="1"/>
          </p:cNvSpPr>
          <p:nvPr>
            <p:ph type="ctrTitle"/>
          </p:nvPr>
        </p:nvSpPr>
        <p:spPr/>
        <p:txBody>
          <a:bodyPr>
            <a:normAutofit/>
          </a:bodyPr>
          <a:lstStyle/>
          <a:p>
            <a:r>
              <a:rPr lang="en-US" dirty="0">
                <a:solidFill>
                  <a:prstClr val="black">
                    <a:lumMod val="65000"/>
                    <a:lumOff val="35000"/>
                  </a:prstClr>
                </a:solidFill>
                <a:latin typeface="Century Gothic"/>
                <a:ea typeface="+mn-ea"/>
                <a:cs typeface="+mn-cs"/>
              </a:rPr>
              <a:t>Machine Learning</a:t>
            </a:r>
          </a:p>
        </p:txBody>
      </p:sp>
      <p:sp>
        <p:nvSpPr>
          <p:cNvPr id="3" name="Subtítulo 2">
            <a:extLst>
              <a:ext uri="{FF2B5EF4-FFF2-40B4-BE49-F238E27FC236}">
                <a16:creationId xmlns:a16="http://schemas.microsoft.com/office/drawing/2014/main" id="{1A838E10-2AAB-C243-9853-0E839DF814AB}"/>
              </a:ext>
            </a:extLst>
          </p:cNvPr>
          <p:cNvSpPr>
            <a:spLocks noGrp="1"/>
          </p:cNvSpPr>
          <p:nvPr>
            <p:ph type="subTitle" idx="1"/>
          </p:nvPr>
        </p:nvSpPr>
        <p:spPr>
          <a:xfrm>
            <a:off x="1524000" y="4930775"/>
            <a:ext cx="9144000" cy="1655762"/>
          </a:xfrm>
        </p:spPr>
        <p:txBody>
          <a:bodyPr>
            <a:normAutofit fontScale="40000" lnSpcReduction="20000"/>
          </a:bodyPr>
          <a:lstStyle/>
          <a:p>
            <a:endParaRPr lang="en-US" dirty="0">
              <a:latin typeface="Century Gothic" panose="020B0502020202020204" pitchFamily="34" charset="0"/>
            </a:endParaRPr>
          </a:p>
          <a:p>
            <a:r>
              <a:rPr lang="en-US" sz="6000" b="1" dirty="0">
                <a:solidFill>
                  <a:prstClr val="black">
                    <a:lumMod val="65000"/>
                    <a:lumOff val="35000"/>
                  </a:prstClr>
                </a:solidFill>
                <a:latin typeface="Century Gothic"/>
              </a:rPr>
              <a:t>Lesson 1: Introduction</a:t>
            </a:r>
          </a:p>
          <a:p>
            <a:endParaRPr lang="en-US" sz="6000" dirty="0">
              <a:solidFill>
                <a:prstClr val="black">
                  <a:lumMod val="65000"/>
                  <a:lumOff val="35000"/>
                </a:prstClr>
              </a:solidFill>
              <a:latin typeface="Century Gothic"/>
            </a:endParaRPr>
          </a:p>
          <a:p>
            <a:r>
              <a:rPr lang="en-US" sz="6000" dirty="0">
                <a:solidFill>
                  <a:prstClr val="black">
                    <a:lumMod val="65000"/>
                    <a:lumOff val="35000"/>
                  </a:prstClr>
                </a:solidFill>
                <a:latin typeface="Century Gothic"/>
              </a:rPr>
              <a:t>Machine Learning in the context of Artificial Intelligence</a:t>
            </a:r>
          </a:p>
        </p:txBody>
      </p:sp>
      <p:pic>
        <p:nvPicPr>
          <p:cNvPr id="4" name="Imagen 3">
            <a:extLst>
              <a:ext uri="{FF2B5EF4-FFF2-40B4-BE49-F238E27FC236}">
                <a16:creationId xmlns:a16="http://schemas.microsoft.com/office/drawing/2014/main" id="{9FBD9724-3B9D-ED48-A33D-F3039CA603DE}"/>
              </a:ext>
            </a:extLst>
          </p:cNvPr>
          <p:cNvPicPr>
            <a:picLocks noChangeAspect="1"/>
          </p:cNvPicPr>
          <p:nvPr/>
        </p:nvPicPr>
        <p:blipFill>
          <a:blip r:embed="rId2"/>
          <a:stretch>
            <a:fillRect/>
          </a:stretch>
        </p:blipFill>
        <p:spPr>
          <a:xfrm>
            <a:off x="4710100" y="876535"/>
            <a:ext cx="2771800" cy="1103830"/>
          </a:xfrm>
          <a:prstGeom prst="rect">
            <a:avLst/>
          </a:prstGeom>
        </p:spPr>
      </p:pic>
    </p:spTree>
    <p:extLst>
      <p:ext uri="{BB962C8B-B14F-4D97-AF65-F5344CB8AC3E}">
        <p14:creationId xmlns:p14="http://schemas.microsoft.com/office/powerpoint/2010/main" val="30712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Machine Learning in the context of AI</a:t>
            </a:r>
          </a:p>
        </p:txBody>
      </p:sp>
      <p:pic>
        <p:nvPicPr>
          <p:cNvPr id="8" name="Imagen 7">
            <a:extLst>
              <a:ext uri="{FF2B5EF4-FFF2-40B4-BE49-F238E27FC236}">
                <a16:creationId xmlns:a16="http://schemas.microsoft.com/office/drawing/2014/main" id="{929053D0-99A4-BD4E-8C48-BA028DE6A01D}"/>
              </a:ext>
            </a:extLst>
          </p:cNvPr>
          <p:cNvPicPr>
            <a:picLocks noChangeAspect="1"/>
          </p:cNvPicPr>
          <p:nvPr/>
        </p:nvPicPr>
        <p:blipFill rotWithShape="1">
          <a:blip r:embed="rId2"/>
          <a:srcRect t="20718"/>
          <a:stretch/>
        </p:blipFill>
        <p:spPr>
          <a:xfrm>
            <a:off x="2206909" y="2022167"/>
            <a:ext cx="7778181" cy="3964296"/>
          </a:xfrm>
          <a:prstGeom prst="rect">
            <a:avLst/>
          </a:prstGeom>
        </p:spPr>
      </p:pic>
      <p:sp>
        <p:nvSpPr>
          <p:cNvPr id="3" name="Marcador de número de diapositiva 2">
            <a:extLst>
              <a:ext uri="{FF2B5EF4-FFF2-40B4-BE49-F238E27FC236}">
                <a16:creationId xmlns:a16="http://schemas.microsoft.com/office/drawing/2014/main" id="{D2EE9F0A-913A-504A-831C-E4584C721A2F}"/>
              </a:ext>
            </a:extLst>
          </p:cNvPr>
          <p:cNvSpPr>
            <a:spLocks noGrp="1"/>
          </p:cNvSpPr>
          <p:nvPr>
            <p:ph type="sldNum" sz="quarter" idx="12"/>
          </p:nvPr>
        </p:nvSpPr>
        <p:spPr/>
        <p:txBody>
          <a:bodyPr/>
          <a:lstStyle/>
          <a:p>
            <a:fld id="{51FE4838-524A-B941-82D2-6B8FA12B4D1E}" type="slidenum">
              <a:rPr lang="es-ES" smtClean="0"/>
              <a:t>10</a:t>
            </a:fld>
            <a:endParaRPr lang="es-ES"/>
          </a:p>
        </p:txBody>
      </p:sp>
    </p:spTree>
    <p:extLst>
      <p:ext uri="{BB962C8B-B14F-4D97-AF65-F5344CB8AC3E}">
        <p14:creationId xmlns:p14="http://schemas.microsoft.com/office/powerpoint/2010/main" val="329120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Machine Learning in the context of AI</a:t>
            </a:r>
          </a:p>
        </p:txBody>
      </p:sp>
      <p:pic>
        <p:nvPicPr>
          <p:cNvPr id="5" name="Imagen 4">
            <a:extLst>
              <a:ext uri="{FF2B5EF4-FFF2-40B4-BE49-F238E27FC236}">
                <a16:creationId xmlns:a16="http://schemas.microsoft.com/office/drawing/2014/main" id="{1327102E-6A17-A54A-8FAA-50C96B51AD02}"/>
              </a:ext>
            </a:extLst>
          </p:cNvPr>
          <p:cNvPicPr>
            <a:picLocks noChangeAspect="1"/>
          </p:cNvPicPr>
          <p:nvPr/>
        </p:nvPicPr>
        <p:blipFill>
          <a:blip r:embed="rId2"/>
          <a:stretch>
            <a:fillRect/>
          </a:stretch>
        </p:blipFill>
        <p:spPr>
          <a:xfrm>
            <a:off x="1986604" y="1399600"/>
            <a:ext cx="8218792" cy="5220454"/>
          </a:xfrm>
          <a:prstGeom prst="rect">
            <a:avLst/>
          </a:prstGeom>
        </p:spPr>
      </p:pic>
      <p:sp>
        <p:nvSpPr>
          <p:cNvPr id="3" name="Marcador de número de diapositiva 2">
            <a:extLst>
              <a:ext uri="{FF2B5EF4-FFF2-40B4-BE49-F238E27FC236}">
                <a16:creationId xmlns:a16="http://schemas.microsoft.com/office/drawing/2014/main" id="{D3F26248-635A-C144-859B-D88CEFBEBDEC}"/>
              </a:ext>
            </a:extLst>
          </p:cNvPr>
          <p:cNvSpPr>
            <a:spLocks noGrp="1"/>
          </p:cNvSpPr>
          <p:nvPr>
            <p:ph type="sldNum" sz="quarter" idx="12"/>
          </p:nvPr>
        </p:nvSpPr>
        <p:spPr/>
        <p:txBody>
          <a:bodyPr/>
          <a:lstStyle/>
          <a:p>
            <a:fld id="{51FE4838-524A-B941-82D2-6B8FA12B4D1E}" type="slidenum">
              <a:rPr lang="es-ES" smtClean="0"/>
              <a:t>11</a:t>
            </a:fld>
            <a:endParaRPr lang="es-ES"/>
          </a:p>
        </p:txBody>
      </p:sp>
    </p:spTree>
    <p:extLst>
      <p:ext uri="{BB962C8B-B14F-4D97-AF65-F5344CB8AC3E}">
        <p14:creationId xmlns:p14="http://schemas.microsoft.com/office/powerpoint/2010/main" val="320037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6F51-198A-FF41-A6E0-07C3CFB19D92}"/>
              </a:ext>
            </a:extLst>
          </p:cNvPr>
          <p:cNvSpPr>
            <a:spLocks noGrp="1"/>
          </p:cNvSpPr>
          <p:nvPr>
            <p:ph type="title"/>
          </p:nvPr>
        </p:nvSpPr>
        <p:spPr>
          <a:xfrm>
            <a:off x="648929" y="629266"/>
            <a:ext cx="4944152" cy="1622321"/>
          </a:xfrm>
        </p:spPr>
        <p:txBody>
          <a:bodyPr>
            <a:normAutofit/>
          </a:bodyPr>
          <a:lstStyle/>
          <a:p>
            <a:r>
              <a:rPr lang="en-ES" dirty="0"/>
              <a:t>Why now ?</a:t>
            </a:r>
          </a:p>
        </p:txBody>
      </p:sp>
      <p:sp>
        <p:nvSpPr>
          <p:cNvPr id="3" name="Content Placeholder 2">
            <a:extLst>
              <a:ext uri="{FF2B5EF4-FFF2-40B4-BE49-F238E27FC236}">
                <a16:creationId xmlns:a16="http://schemas.microsoft.com/office/drawing/2014/main" id="{13686897-95DC-B44B-8F3B-95071CA4686A}"/>
              </a:ext>
            </a:extLst>
          </p:cNvPr>
          <p:cNvSpPr>
            <a:spLocks noGrp="1"/>
          </p:cNvSpPr>
          <p:nvPr>
            <p:ph idx="1"/>
          </p:nvPr>
        </p:nvSpPr>
        <p:spPr>
          <a:xfrm>
            <a:off x="312516" y="2056746"/>
            <a:ext cx="5280565" cy="4167074"/>
          </a:xfrm>
        </p:spPr>
        <p:txBody>
          <a:bodyPr>
            <a:normAutofit/>
          </a:bodyPr>
          <a:lstStyle/>
          <a:p>
            <a:pPr lvl="1"/>
            <a:r>
              <a:rPr lang="en-GB" sz="1500" dirty="0"/>
              <a:t>Computational power</a:t>
            </a:r>
          </a:p>
          <a:p>
            <a:pPr lvl="2"/>
            <a:r>
              <a:rPr lang="en-GB" sz="1500" dirty="0"/>
              <a:t>cloud computing, hardware (</a:t>
            </a:r>
            <a:r>
              <a:rPr lang="en-GB" sz="1500" dirty="0" err="1"/>
              <a:t>gpu</a:t>
            </a:r>
            <a:r>
              <a:rPr lang="en-GB" sz="1500" dirty="0"/>
              <a:t>, </a:t>
            </a:r>
            <a:r>
              <a:rPr lang="en-GB" sz="1500" dirty="0" err="1"/>
              <a:t>tpu</a:t>
            </a:r>
            <a:r>
              <a:rPr lang="en-GB" sz="1500" dirty="0"/>
              <a:t>), availability, cost…</a:t>
            </a:r>
          </a:p>
          <a:p>
            <a:pPr lvl="1"/>
            <a:r>
              <a:rPr lang="en-GB" sz="1500" dirty="0"/>
              <a:t>Big data</a:t>
            </a:r>
          </a:p>
          <a:p>
            <a:pPr lvl="2"/>
            <a:r>
              <a:rPr lang="en-GB" sz="1500" dirty="0"/>
              <a:t>Over the last years 90 percent of the data in the world was generated.</a:t>
            </a:r>
          </a:p>
          <a:p>
            <a:pPr lvl="1"/>
            <a:r>
              <a:rPr lang="en-GB" sz="1500" dirty="0"/>
              <a:t>Democratization of tools:</a:t>
            </a:r>
          </a:p>
          <a:p>
            <a:pPr lvl="2"/>
            <a:r>
              <a:rPr lang="en-GB" sz="1500" dirty="0"/>
              <a:t>Open source toolbelt</a:t>
            </a:r>
          </a:p>
          <a:p>
            <a:pPr lvl="2"/>
            <a:r>
              <a:rPr lang="en-GB" sz="1500" dirty="0"/>
              <a:t>Wide community adoption</a:t>
            </a:r>
          </a:p>
          <a:p>
            <a:pPr lvl="1"/>
            <a:r>
              <a:rPr lang="en-GB" sz="1500" dirty="0"/>
              <a:t>Research and applied research:</a:t>
            </a:r>
          </a:p>
          <a:p>
            <a:pPr lvl="2"/>
            <a:r>
              <a:rPr lang="en-GB" sz="1500" dirty="0"/>
              <a:t>Economical value created from AI </a:t>
            </a:r>
            <a:r>
              <a:rPr lang="en-GB" sz="1500" dirty="0">
                <a:sym typeface="Wingdings" pitchFamily="2" charset="2"/>
              </a:rPr>
              <a:t> more funding  more applications</a:t>
            </a:r>
            <a:endParaRPr lang="en-GB" sz="1500" dirty="0"/>
          </a:p>
          <a:p>
            <a:endParaRPr lang="en-ES" sz="1500" dirty="0"/>
          </a:p>
        </p:txBody>
      </p:sp>
      <p:pic>
        <p:nvPicPr>
          <p:cNvPr id="1026" name="Picture 2" descr="ch1-factors-ai-now">
            <a:extLst>
              <a:ext uri="{FF2B5EF4-FFF2-40B4-BE49-F238E27FC236}">
                <a16:creationId xmlns:a16="http://schemas.microsoft.com/office/drawing/2014/main" id="{CD0BA521-8D81-B24C-8246-56B2552F00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2056745"/>
            <a:ext cx="4475531" cy="274126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FDAE3B6-8BC4-8B42-A9DA-D908F3BF1DEA}"/>
              </a:ext>
            </a:extLst>
          </p:cNvPr>
          <p:cNvSpPr>
            <a:spLocks noGrp="1"/>
          </p:cNvSpPr>
          <p:nvPr>
            <p:ph type="sldNum" sz="quarter" idx="12"/>
          </p:nvPr>
        </p:nvSpPr>
        <p:spPr>
          <a:xfrm>
            <a:off x="10356782" y="6356350"/>
            <a:ext cx="997017" cy="365125"/>
          </a:xfrm>
        </p:spPr>
        <p:txBody>
          <a:bodyPr>
            <a:normAutofit/>
          </a:bodyPr>
          <a:lstStyle/>
          <a:p>
            <a:pPr>
              <a:spcAft>
                <a:spcPts val="600"/>
              </a:spcAft>
            </a:pPr>
            <a:fld id="{51FE4838-524A-B941-82D2-6B8FA12B4D1E}" type="slidenum">
              <a:rPr lang="es-ES">
                <a:solidFill>
                  <a:srgbClr val="404040"/>
                </a:solidFill>
              </a:rPr>
              <a:pPr>
                <a:spcAft>
                  <a:spcPts val="600"/>
                </a:spcAft>
              </a:pPr>
              <a:t>12</a:t>
            </a:fld>
            <a:endParaRPr lang="es-ES">
              <a:solidFill>
                <a:srgbClr val="404040"/>
              </a:solidFill>
            </a:endParaRPr>
          </a:p>
        </p:txBody>
      </p:sp>
    </p:spTree>
    <p:extLst>
      <p:ext uri="{BB962C8B-B14F-4D97-AF65-F5344CB8AC3E}">
        <p14:creationId xmlns:p14="http://schemas.microsoft.com/office/powerpoint/2010/main" val="411709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Big data, the big bang</a:t>
            </a:r>
          </a:p>
        </p:txBody>
      </p:sp>
      <p:pic>
        <p:nvPicPr>
          <p:cNvPr id="4" name="Imagen 3">
            <a:extLst>
              <a:ext uri="{FF2B5EF4-FFF2-40B4-BE49-F238E27FC236}">
                <a16:creationId xmlns:a16="http://schemas.microsoft.com/office/drawing/2014/main" id="{534DDD92-B185-4045-A855-182B56C39752}"/>
              </a:ext>
            </a:extLst>
          </p:cNvPr>
          <p:cNvPicPr>
            <a:picLocks noChangeAspect="1"/>
          </p:cNvPicPr>
          <p:nvPr/>
        </p:nvPicPr>
        <p:blipFill>
          <a:blip r:embed="rId2"/>
          <a:stretch>
            <a:fillRect/>
          </a:stretch>
        </p:blipFill>
        <p:spPr>
          <a:xfrm>
            <a:off x="1524000" y="1988639"/>
            <a:ext cx="9144000" cy="3696929"/>
          </a:xfrm>
          <a:prstGeom prst="rect">
            <a:avLst/>
          </a:prstGeom>
        </p:spPr>
      </p:pic>
      <p:sp>
        <p:nvSpPr>
          <p:cNvPr id="3" name="Marcador de número de diapositiva 2">
            <a:extLst>
              <a:ext uri="{FF2B5EF4-FFF2-40B4-BE49-F238E27FC236}">
                <a16:creationId xmlns:a16="http://schemas.microsoft.com/office/drawing/2014/main" id="{74208F03-EC36-7F4C-A177-C4E4FF66A8A8}"/>
              </a:ext>
            </a:extLst>
          </p:cNvPr>
          <p:cNvSpPr>
            <a:spLocks noGrp="1"/>
          </p:cNvSpPr>
          <p:nvPr>
            <p:ph type="sldNum" sz="quarter" idx="12"/>
          </p:nvPr>
        </p:nvSpPr>
        <p:spPr/>
        <p:txBody>
          <a:bodyPr/>
          <a:lstStyle/>
          <a:p>
            <a:fld id="{51FE4838-524A-B941-82D2-6B8FA12B4D1E}" type="slidenum">
              <a:rPr lang="es-ES" smtClean="0"/>
              <a:t>13</a:t>
            </a:fld>
            <a:endParaRPr lang="es-ES"/>
          </a:p>
        </p:txBody>
      </p:sp>
    </p:spTree>
    <p:extLst>
      <p:ext uri="{BB962C8B-B14F-4D97-AF65-F5344CB8AC3E}">
        <p14:creationId xmlns:p14="http://schemas.microsoft.com/office/powerpoint/2010/main" val="7492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ML expansion: companies</a:t>
            </a:r>
          </a:p>
        </p:txBody>
      </p:sp>
      <p:grpSp>
        <p:nvGrpSpPr>
          <p:cNvPr id="5" name="Agrupar 8">
            <a:extLst>
              <a:ext uri="{FF2B5EF4-FFF2-40B4-BE49-F238E27FC236}">
                <a16:creationId xmlns:a16="http://schemas.microsoft.com/office/drawing/2014/main" id="{A44AC05F-944A-C84B-BAE8-9AC0AE2960D0}"/>
              </a:ext>
            </a:extLst>
          </p:cNvPr>
          <p:cNvGrpSpPr/>
          <p:nvPr/>
        </p:nvGrpSpPr>
        <p:grpSpPr>
          <a:xfrm>
            <a:off x="2893366" y="4903847"/>
            <a:ext cx="4306013" cy="1331545"/>
            <a:chOff x="168288" y="4865076"/>
            <a:chExt cx="5312273" cy="1624623"/>
          </a:xfrm>
        </p:grpSpPr>
        <p:pic>
          <p:nvPicPr>
            <p:cNvPr id="6" name="Imagen 5">
              <a:extLst>
                <a:ext uri="{FF2B5EF4-FFF2-40B4-BE49-F238E27FC236}">
                  <a16:creationId xmlns:a16="http://schemas.microsoft.com/office/drawing/2014/main" id="{11BC9F66-D1CE-0548-803E-883B261BFAFA}"/>
                </a:ext>
              </a:extLst>
            </p:cNvPr>
            <p:cNvPicPr>
              <a:picLocks noChangeAspect="1"/>
            </p:cNvPicPr>
            <p:nvPr/>
          </p:nvPicPr>
          <p:blipFill>
            <a:blip r:embed="rId2"/>
            <a:stretch>
              <a:fillRect/>
            </a:stretch>
          </p:blipFill>
          <p:spPr>
            <a:xfrm>
              <a:off x="168288" y="4865076"/>
              <a:ext cx="3089774" cy="1624623"/>
            </a:xfrm>
            <a:prstGeom prst="rect">
              <a:avLst/>
            </a:prstGeom>
          </p:spPr>
        </p:pic>
        <p:pic>
          <p:nvPicPr>
            <p:cNvPr id="7" name="Imagen 6">
              <a:extLst>
                <a:ext uri="{FF2B5EF4-FFF2-40B4-BE49-F238E27FC236}">
                  <a16:creationId xmlns:a16="http://schemas.microsoft.com/office/drawing/2014/main" id="{4F430214-FD17-744B-AC6F-95DDCF2A29A8}"/>
                </a:ext>
              </a:extLst>
            </p:cNvPr>
            <p:cNvPicPr>
              <a:picLocks noChangeAspect="1"/>
            </p:cNvPicPr>
            <p:nvPr/>
          </p:nvPicPr>
          <p:blipFill>
            <a:blip r:embed="rId3"/>
            <a:stretch>
              <a:fillRect/>
            </a:stretch>
          </p:blipFill>
          <p:spPr>
            <a:xfrm>
              <a:off x="2720754" y="4944207"/>
              <a:ext cx="2759807" cy="1545492"/>
            </a:xfrm>
            <a:prstGeom prst="rect">
              <a:avLst/>
            </a:prstGeom>
          </p:spPr>
        </p:pic>
      </p:grpSp>
      <p:pic>
        <p:nvPicPr>
          <p:cNvPr id="8" name="Imagen 7">
            <a:extLst>
              <a:ext uri="{FF2B5EF4-FFF2-40B4-BE49-F238E27FC236}">
                <a16:creationId xmlns:a16="http://schemas.microsoft.com/office/drawing/2014/main" id="{3E8D85A1-A504-BE4A-9FE5-2248D9BB6616}"/>
              </a:ext>
            </a:extLst>
          </p:cNvPr>
          <p:cNvPicPr>
            <a:picLocks noChangeAspect="1"/>
          </p:cNvPicPr>
          <p:nvPr/>
        </p:nvPicPr>
        <p:blipFill>
          <a:blip r:embed="rId4"/>
          <a:stretch>
            <a:fillRect/>
          </a:stretch>
        </p:blipFill>
        <p:spPr>
          <a:xfrm>
            <a:off x="8555525" y="4053793"/>
            <a:ext cx="2798275" cy="1567034"/>
          </a:xfrm>
          <a:prstGeom prst="rect">
            <a:avLst/>
          </a:prstGeom>
        </p:spPr>
      </p:pic>
      <p:pic>
        <p:nvPicPr>
          <p:cNvPr id="9" name="Imagen 8">
            <a:extLst>
              <a:ext uri="{FF2B5EF4-FFF2-40B4-BE49-F238E27FC236}">
                <a16:creationId xmlns:a16="http://schemas.microsoft.com/office/drawing/2014/main" id="{8A466F57-6A19-494E-9F34-5F8B57217970}"/>
              </a:ext>
            </a:extLst>
          </p:cNvPr>
          <p:cNvPicPr>
            <a:picLocks noChangeAspect="1"/>
          </p:cNvPicPr>
          <p:nvPr/>
        </p:nvPicPr>
        <p:blipFill>
          <a:blip r:embed="rId5"/>
          <a:stretch>
            <a:fillRect/>
          </a:stretch>
        </p:blipFill>
        <p:spPr>
          <a:xfrm>
            <a:off x="8460117" y="1916021"/>
            <a:ext cx="2893683" cy="1446842"/>
          </a:xfrm>
          <a:prstGeom prst="rect">
            <a:avLst/>
          </a:prstGeom>
        </p:spPr>
      </p:pic>
      <p:pic>
        <p:nvPicPr>
          <p:cNvPr id="10" name="Imagen 9">
            <a:extLst>
              <a:ext uri="{FF2B5EF4-FFF2-40B4-BE49-F238E27FC236}">
                <a16:creationId xmlns:a16="http://schemas.microsoft.com/office/drawing/2014/main" id="{4B3C2496-A9B4-E640-B17B-02907C3DE6A7}"/>
              </a:ext>
            </a:extLst>
          </p:cNvPr>
          <p:cNvPicPr>
            <a:picLocks noChangeAspect="1"/>
          </p:cNvPicPr>
          <p:nvPr/>
        </p:nvPicPr>
        <p:blipFill>
          <a:blip r:embed="rId6"/>
          <a:stretch>
            <a:fillRect/>
          </a:stretch>
        </p:blipFill>
        <p:spPr>
          <a:xfrm>
            <a:off x="3920069" y="3041303"/>
            <a:ext cx="3394778" cy="1619048"/>
          </a:xfrm>
          <a:prstGeom prst="rect">
            <a:avLst/>
          </a:prstGeom>
        </p:spPr>
      </p:pic>
      <p:pic>
        <p:nvPicPr>
          <p:cNvPr id="11" name="Imagen 10">
            <a:extLst>
              <a:ext uri="{FF2B5EF4-FFF2-40B4-BE49-F238E27FC236}">
                <a16:creationId xmlns:a16="http://schemas.microsoft.com/office/drawing/2014/main" id="{BA951C05-725E-1240-916A-2975D35E65E7}"/>
              </a:ext>
            </a:extLst>
          </p:cNvPr>
          <p:cNvPicPr>
            <a:picLocks noChangeAspect="1"/>
          </p:cNvPicPr>
          <p:nvPr/>
        </p:nvPicPr>
        <p:blipFill>
          <a:blip r:embed="rId7"/>
          <a:stretch>
            <a:fillRect/>
          </a:stretch>
        </p:blipFill>
        <p:spPr>
          <a:xfrm>
            <a:off x="5801593" y="1967385"/>
            <a:ext cx="1513254" cy="1513254"/>
          </a:xfrm>
          <a:prstGeom prst="rect">
            <a:avLst/>
          </a:prstGeom>
        </p:spPr>
      </p:pic>
      <p:pic>
        <p:nvPicPr>
          <p:cNvPr id="12" name="Imagen 11">
            <a:extLst>
              <a:ext uri="{FF2B5EF4-FFF2-40B4-BE49-F238E27FC236}">
                <a16:creationId xmlns:a16="http://schemas.microsoft.com/office/drawing/2014/main" id="{3B4C409A-2BBD-5C48-9FA6-EE18AAEF4838}"/>
              </a:ext>
            </a:extLst>
          </p:cNvPr>
          <p:cNvPicPr>
            <a:picLocks noChangeAspect="1"/>
          </p:cNvPicPr>
          <p:nvPr/>
        </p:nvPicPr>
        <p:blipFill>
          <a:blip r:embed="rId8"/>
          <a:stretch>
            <a:fillRect/>
          </a:stretch>
        </p:blipFill>
        <p:spPr>
          <a:xfrm>
            <a:off x="3013617" y="2697567"/>
            <a:ext cx="1145088" cy="975927"/>
          </a:xfrm>
          <a:prstGeom prst="rect">
            <a:avLst/>
          </a:prstGeom>
        </p:spPr>
      </p:pic>
      <p:pic>
        <p:nvPicPr>
          <p:cNvPr id="3" name="Imagen 2">
            <a:extLst>
              <a:ext uri="{FF2B5EF4-FFF2-40B4-BE49-F238E27FC236}">
                <a16:creationId xmlns:a16="http://schemas.microsoft.com/office/drawing/2014/main" id="{18F6DEF9-6F0D-F74D-AA20-AC3F232549C8}"/>
              </a:ext>
            </a:extLst>
          </p:cNvPr>
          <p:cNvPicPr>
            <a:picLocks noChangeAspect="1"/>
          </p:cNvPicPr>
          <p:nvPr/>
        </p:nvPicPr>
        <p:blipFill rotWithShape="1">
          <a:blip r:embed="rId9"/>
          <a:srcRect l="33030" t="37980" r="35874" b="40508"/>
          <a:stretch/>
        </p:blipFill>
        <p:spPr>
          <a:xfrm>
            <a:off x="833418" y="4057816"/>
            <a:ext cx="2612909" cy="1205069"/>
          </a:xfrm>
          <a:prstGeom prst="rect">
            <a:avLst/>
          </a:prstGeom>
        </p:spPr>
      </p:pic>
      <p:pic>
        <p:nvPicPr>
          <p:cNvPr id="13" name="Imagen 12">
            <a:extLst>
              <a:ext uri="{FF2B5EF4-FFF2-40B4-BE49-F238E27FC236}">
                <a16:creationId xmlns:a16="http://schemas.microsoft.com/office/drawing/2014/main" id="{88E92FBC-0ED3-D648-9DE5-6B950C39211A}"/>
              </a:ext>
            </a:extLst>
          </p:cNvPr>
          <p:cNvPicPr>
            <a:picLocks noChangeAspect="1"/>
          </p:cNvPicPr>
          <p:nvPr/>
        </p:nvPicPr>
        <p:blipFill>
          <a:blip r:embed="rId10"/>
          <a:stretch>
            <a:fillRect/>
          </a:stretch>
        </p:blipFill>
        <p:spPr>
          <a:xfrm>
            <a:off x="1497761" y="1902429"/>
            <a:ext cx="1599709" cy="1720117"/>
          </a:xfrm>
          <a:prstGeom prst="rect">
            <a:avLst/>
          </a:prstGeom>
        </p:spPr>
      </p:pic>
      <p:sp>
        <p:nvSpPr>
          <p:cNvPr id="4" name="Marcador de número de diapositiva 3">
            <a:extLst>
              <a:ext uri="{FF2B5EF4-FFF2-40B4-BE49-F238E27FC236}">
                <a16:creationId xmlns:a16="http://schemas.microsoft.com/office/drawing/2014/main" id="{D262DC4C-C1D7-6940-8DF7-365C6AC48413}"/>
              </a:ext>
            </a:extLst>
          </p:cNvPr>
          <p:cNvSpPr>
            <a:spLocks noGrp="1"/>
          </p:cNvSpPr>
          <p:nvPr>
            <p:ph type="sldNum" sz="quarter" idx="12"/>
          </p:nvPr>
        </p:nvSpPr>
        <p:spPr/>
        <p:txBody>
          <a:bodyPr/>
          <a:lstStyle/>
          <a:p>
            <a:fld id="{51FE4838-524A-B941-82D2-6B8FA12B4D1E}" type="slidenum">
              <a:rPr lang="es-ES" smtClean="0"/>
              <a:t>14</a:t>
            </a:fld>
            <a:endParaRPr lang="es-ES"/>
          </a:p>
        </p:txBody>
      </p:sp>
    </p:spTree>
    <p:extLst>
      <p:ext uri="{BB962C8B-B14F-4D97-AF65-F5344CB8AC3E}">
        <p14:creationId xmlns:p14="http://schemas.microsoft.com/office/powerpoint/2010/main" val="162503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Machine Learning?</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838200" y="1924050"/>
            <a:ext cx="5791200" cy="4432300"/>
          </a:xfrm>
        </p:spPr>
        <p:txBody>
          <a:bodyPr>
            <a:normAutofit/>
          </a:bodyPr>
          <a:lstStyle/>
          <a:p>
            <a:pPr marL="457200" lvl="1" indent="0" algn="just">
              <a:buNone/>
            </a:pPr>
            <a:r>
              <a:rPr lang="en-GB" dirty="0">
                <a:solidFill>
                  <a:prstClr val="black">
                    <a:lumMod val="65000"/>
                    <a:lumOff val="35000"/>
                  </a:prstClr>
                </a:solidFill>
                <a:latin typeface="Century Gothic"/>
              </a:rPr>
              <a:t>Without learning, the agents must be AI programmed during the design. Therefore the machine intelligence depends from the </a:t>
            </a:r>
            <a:r>
              <a:rPr lang="en-GB" b="1" dirty="0">
                <a:solidFill>
                  <a:prstClr val="black">
                    <a:lumMod val="65000"/>
                    <a:lumOff val="35000"/>
                  </a:prstClr>
                </a:solidFill>
                <a:latin typeface="Century Gothic"/>
              </a:rPr>
              <a:t>designer</a:t>
            </a:r>
            <a:r>
              <a:rPr lang="en-GB" dirty="0">
                <a:solidFill>
                  <a:prstClr val="black">
                    <a:lumMod val="65000"/>
                    <a:lumOff val="35000"/>
                  </a:prstClr>
                </a:solidFill>
                <a:latin typeface="Century Gothic"/>
              </a:rPr>
              <a:t> and his ability to predict the diversity of the environment and its possible changes</a:t>
            </a:r>
            <a:endParaRPr lang="en-US" dirty="0">
              <a:latin typeface="Century Gothic" panose="020B0502020202020204" pitchFamily="34" charset="0"/>
            </a:endParaRPr>
          </a:p>
          <a:p>
            <a:pPr marL="457200" lvl="1" indent="0" algn="just">
              <a:buNone/>
            </a:pPr>
            <a:endParaRPr lang="en-US" dirty="0">
              <a:latin typeface="Century Gothic" panose="020B0502020202020204" pitchFamily="34" charset="0"/>
            </a:endParaRPr>
          </a:p>
          <a:p>
            <a:pPr marL="457200" lvl="1" indent="0" algn="just">
              <a:buNone/>
            </a:pPr>
            <a:endParaRPr lang="en-US" dirty="0">
              <a:latin typeface="Century Gothic" panose="020B0502020202020204" pitchFamily="34" charset="0"/>
            </a:endParaRPr>
          </a:p>
          <a:p>
            <a:pPr marL="457200" lvl="1" indent="0" algn="r">
              <a:buNone/>
            </a:pPr>
            <a:r>
              <a:rPr lang="en-US" b="1" dirty="0">
                <a:solidFill>
                  <a:prstClr val="black">
                    <a:lumMod val="65000"/>
                    <a:lumOff val="35000"/>
                  </a:prstClr>
                </a:solidFill>
                <a:latin typeface="Century Gothic"/>
              </a:rPr>
              <a:t>It is possible?</a:t>
            </a:r>
          </a:p>
        </p:txBody>
      </p:sp>
      <p:pic>
        <p:nvPicPr>
          <p:cNvPr id="6" name="Imagen 5">
            <a:extLst>
              <a:ext uri="{FF2B5EF4-FFF2-40B4-BE49-F238E27FC236}">
                <a16:creationId xmlns:a16="http://schemas.microsoft.com/office/drawing/2014/main" id="{3F423075-1DD0-E34A-8B69-CA88239976CE}"/>
              </a:ext>
            </a:extLst>
          </p:cNvPr>
          <p:cNvPicPr>
            <a:picLocks noChangeAspect="1"/>
          </p:cNvPicPr>
          <p:nvPr/>
        </p:nvPicPr>
        <p:blipFill>
          <a:blip r:embed="rId2"/>
          <a:stretch>
            <a:fillRect/>
          </a:stretch>
        </p:blipFill>
        <p:spPr>
          <a:xfrm>
            <a:off x="7924077" y="2314718"/>
            <a:ext cx="2590800" cy="774700"/>
          </a:xfrm>
          <a:prstGeom prst="rect">
            <a:avLst/>
          </a:prstGeom>
        </p:spPr>
      </p:pic>
      <p:pic>
        <p:nvPicPr>
          <p:cNvPr id="7" name="Imagen 6">
            <a:extLst>
              <a:ext uri="{FF2B5EF4-FFF2-40B4-BE49-F238E27FC236}">
                <a16:creationId xmlns:a16="http://schemas.microsoft.com/office/drawing/2014/main" id="{721BD257-8BA2-694D-BCFD-45E188FF30DF}"/>
              </a:ext>
            </a:extLst>
          </p:cNvPr>
          <p:cNvPicPr>
            <a:picLocks noChangeAspect="1"/>
          </p:cNvPicPr>
          <p:nvPr/>
        </p:nvPicPr>
        <p:blipFill>
          <a:blip r:embed="rId3"/>
          <a:stretch>
            <a:fillRect/>
          </a:stretch>
        </p:blipFill>
        <p:spPr>
          <a:xfrm>
            <a:off x="7924077" y="4086225"/>
            <a:ext cx="2958123" cy="1545858"/>
          </a:xfrm>
          <a:prstGeom prst="rect">
            <a:avLst/>
          </a:prstGeom>
        </p:spPr>
      </p:pic>
      <p:sp>
        <p:nvSpPr>
          <p:cNvPr id="4" name="Marcador de número de diapositiva 3">
            <a:extLst>
              <a:ext uri="{FF2B5EF4-FFF2-40B4-BE49-F238E27FC236}">
                <a16:creationId xmlns:a16="http://schemas.microsoft.com/office/drawing/2014/main" id="{6CEDD572-1AAE-DF43-A24A-4D115CBDEF6D}"/>
              </a:ext>
            </a:extLst>
          </p:cNvPr>
          <p:cNvSpPr>
            <a:spLocks noGrp="1"/>
          </p:cNvSpPr>
          <p:nvPr>
            <p:ph type="sldNum" sz="quarter" idx="12"/>
          </p:nvPr>
        </p:nvSpPr>
        <p:spPr/>
        <p:txBody>
          <a:bodyPr/>
          <a:lstStyle/>
          <a:p>
            <a:fld id="{51FE4838-524A-B941-82D2-6B8FA12B4D1E}" type="slidenum">
              <a:rPr lang="es-ES" smtClean="0"/>
              <a:t>15</a:t>
            </a:fld>
            <a:endParaRPr lang="es-ES"/>
          </a:p>
        </p:txBody>
      </p:sp>
    </p:spTree>
    <p:extLst>
      <p:ext uri="{BB962C8B-B14F-4D97-AF65-F5344CB8AC3E}">
        <p14:creationId xmlns:p14="http://schemas.microsoft.com/office/powerpoint/2010/main" val="387420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ML formalization</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674313" y="1807369"/>
            <a:ext cx="5791200" cy="4432300"/>
          </a:xfrm>
        </p:spPr>
        <p:txBody>
          <a:bodyPr>
            <a:normAutofit/>
          </a:bodyPr>
          <a:lstStyle/>
          <a:p>
            <a:pPr marL="457200" lvl="1" indent="0" algn="just">
              <a:buNone/>
            </a:pPr>
            <a:r>
              <a:rPr lang="en-GB" dirty="0">
                <a:solidFill>
                  <a:prstClr val="black">
                    <a:lumMod val="65000"/>
                    <a:lumOff val="35000"/>
                  </a:prstClr>
                </a:solidFill>
                <a:latin typeface="Century Gothic"/>
              </a:rPr>
              <a:t>A computer program is said to learn from experience </a:t>
            </a:r>
            <a:r>
              <a:rPr lang="en-GB" b="1" dirty="0">
                <a:solidFill>
                  <a:prstClr val="black">
                    <a:lumMod val="65000"/>
                    <a:lumOff val="35000"/>
                  </a:prstClr>
                </a:solidFill>
                <a:latin typeface="Century Gothic"/>
              </a:rPr>
              <a:t>E</a:t>
            </a:r>
            <a:r>
              <a:rPr lang="en-GB" dirty="0">
                <a:solidFill>
                  <a:prstClr val="black">
                    <a:lumMod val="65000"/>
                    <a:lumOff val="35000"/>
                  </a:prstClr>
                </a:solidFill>
                <a:latin typeface="Century Gothic"/>
              </a:rPr>
              <a:t> with respect to some class of tasks </a:t>
            </a:r>
            <a:r>
              <a:rPr lang="en-GB" b="1" dirty="0">
                <a:solidFill>
                  <a:prstClr val="black">
                    <a:lumMod val="65000"/>
                    <a:lumOff val="35000"/>
                  </a:prstClr>
                </a:solidFill>
                <a:latin typeface="Century Gothic"/>
              </a:rPr>
              <a:t>T</a:t>
            </a:r>
            <a:r>
              <a:rPr lang="en-GB" dirty="0">
                <a:solidFill>
                  <a:prstClr val="black">
                    <a:lumMod val="65000"/>
                    <a:lumOff val="35000"/>
                  </a:prstClr>
                </a:solidFill>
                <a:latin typeface="Century Gothic"/>
              </a:rPr>
              <a:t> and performance measure </a:t>
            </a:r>
            <a:r>
              <a:rPr lang="en-GB" b="1" dirty="0">
                <a:solidFill>
                  <a:prstClr val="black">
                    <a:lumMod val="65000"/>
                    <a:lumOff val="35000"/>
                  </a:prstClr>
                </a:solidFill>
                <a:latin typeface="Century Gothic"/>
              </a:rPr>
              <a:t>P</a:t>
            </a:r>
            <a:r>
              <a:rPr lang="en-GB" dirty="0">
                <a:solidFill>
                  <a:prstClr val="black">
                    <a:lumMod val="65000"/>
                    <a:lumOff val="35000"/>
                  </a:prstClr>
                </a:solidFill>
                <a:latin typeface="Century Gothic"/>
              </a:rPr>
              <a:t>, if its performance at tasks in </a:t>
            </a:r>
            <a:r>
              <a:rPr lang="en-GB" b="1" dirty="0">
                <a:solidFill>
                  <a:prstClr val="black">
                    <a:lumMod val="65000"/>
                    <a:lumOff val="35000"/>
                  </a:prstClr>
                </a:solidFill>
                <a:latin typeface="Century Gothic"/>
              </a:rPr>
              <a:t>T</a:t>
            </a:r>
            <a:r>
              <a:rPr lang="en-GB" dirty="0">
                <a:solidFill>
                  <a:prstClr val="black">
                    <a:lumMod val="65000"/>
                    <a:lumOff val="35000"/>
                  </a:prstClr>
                </a:solidFill>
                <a:latin typeface="Century Gothic"/>
              </a:rPr>
              <a:t>, as measured by </a:t>
            </a:r>
            <a:r>
              <a:rPr lang="en-GB" b="1" dirty="0">
                <a:solidFill>
                  <a:prstClr val="black">
                    <a:lumMod val="65000"/>
                    <a:lumOff val="35000"/>
                  </a:prstClr>
                </a:solidFill>
                <a:latin typeface="Century Gothic"/>
              </a:rPr>
              <a:t>P</a:t>
            </a:r>
            <a:r>
              <a:rPr lang="en-GB" dirty="0">
                <a:solidFill>
                  <a:prstClr val="black">
                    <a:lumMod val="65000"/>
                    <a:lumOff val="35000"/>
                  </a:prstClr>
                </a:solidFill>
                <a:latin typeface="Century Gothic"/>
              </a:rPr>
              <a:t>, improves with experience </a:t>
            </a:r>
            <a:r>
              <a:rPr lang="en-GB" b="1" dirty="0">
                <a:solidFill>
                  <a:prstClr val="black">
                    <a:lumMod val="65000"/>
                    <a:lumOff val="35000"/>
                  </a:prstClr>
                </a:solidFill>
                <a:latin typeface="Century Gothic"/>
              </a:rPr>
              <a:t>E</a:t>
            </a:r>
            <a:r>
              <a:rPr lang="en-GB" dirty="0">
                <a:solidFill>
                  <a:prstClr val="black">
                    <a:lumMod val="65000"/>
                    <a:lumOff val="35000"/>
                  </a:prstClr>
                </a:solidFill>
                <a:latin typeface="Century Gothic"/>
              </a:rPr>
              <a:t>.</a:t>
            </a:r>
          </a:p>
          <a:p>
            <a:pPr marL="457200" lvl="1" indent="0" algn="just">
              <a:buNone/>
            </a:pPr>
            <a:endParaRPr lang="en-US" dirty="0">
              <a:latin typeface="Century Gothic" panose="020B0502020202020204" pitchFamily="34" charset="0"/>
            </a:endParaRPr>
          </a:p>
          <a:p>
            <a:pPr marL="457200" lvl="1" indent="0" algn="just">
              <a:buNone/>
            </a:pPr>
            <a:endParaRPr lang="en-US" dirty="0">
              <a:latin typeface="Century Gothic" panose="020B0502020202020204" pitchFamily="34" charset="0"/>
            </a:endParaRPr>
          </a:p>
          <a:p>
            <a:pPr marL="457200" lvl="1" indent="0" algn="r">
              <a:buNone/>
            </a:pPr>
            <a:r>
              <a:rPr lang="en-US" b="1" dirty="0">
                <a:solidFill>
                  <a:prstClr val="black">
                    <a:lumMod val="65000"/>
                    <a:lumOff val="35000"/>
                  </a:prstClr>
                </a:solidFill>
                <a:latin typeface="Century Gothic"/>
              </a:rPr>
              <a:t>Tom Mitchell (CMU, 1998)</a:t>
            </a:r>
          </a:p>
        </p:txBody>
      </p:sp>
      <p:pic>
        <p:nvPicPr>
          <p:cNvPr id="8" name="Imagen 7">
            <a:extLst>
              <a:ext uri="{FF2B5EF4-FFF2-40B4-BE49-F238E27FC236}">
                <a16:creationId xmlns:a16="http://schemas.microsoft.com/office/drawing/2014/main" id="{C2818B4A-F672-0F46-9682-B3256F587E13}"/>
              </a:ext>
            </a:extLst>
          </p:cNvPr>
          <p:cNvPicPr>
            <a:picLocks noChangeAspect="1"/>
          </p:cNvPicPr>
          <p:nvPr/>
        </p:nvPicPr>
        <p:blipFill rotWithShape="1">
          <a:blip r:embed="rId2"/>
          <a:srcRect l="37766" t="39701" r="36422" b="28117"/>
          <a:stretch/>
        </p:blipFill>
        <p:spPr>
          <a:xfrm>
            <a:off x="8466136" y="2397125"/>
            <a:ext cx="2720976" cy="2154868"/>
          </a:xfrm>
          <a:prstGeom prst="rect">
            <a:avLst/>
          </a:prstGeom>
        </p:spPr>
      </p:pic>
      <p:sp>
        <p:nvSpPr>
          <p:cNvPr id="4" name="Marcador de número de diapositiva 3">
            <a:extLst>
              <a:ext uri="{FF2B5EF4-FFF2-40B4-BE49-F238E27FC236}">
                <a16:creationId xmlns:a16="http://schemas.microsoft.com/office/drawing/2014/main" id="{16DA468C-8C3C-4F4F-8245-FC4FF89317FF}"/>
              </a:ext>
            </a:extLst>
          </p:cNvPr>
          <p:cNvSpPr>
            <a:spLocks noGrp="1"/>
          </p:cNvSpPr>
          <p:nvPr>
            <p:ph type="sldNum" sz="quarter" idx="12"/>
          </p:nvPr>
        </p:nvSpPr>
        <p:spPr/>
        <p:txBody>
          <a:bodyPr/>
          <a:lstStyle/>
          <a:p>
            <a:fld id="{51FE4838-524A-B941-82D2-6B8FA12B4D1E}" type="slidenum">
              <a:rPr lang="es-ES" smtClean="0"/>
              <a:t>16</a:t>
            </a:fld>
            <a:endParaRPr lang="es-ES"/>
          </a:p>
        </p:txBody>
      </p:sp>
    </p:spTree>
    <p:extLst>
      <p:ext uri="{BB962C8B-B14F-4D97-AF65-F5344CB8AC3E}">
        <p14:creationId xmlns:p14="http://schemas.microsoft.com/office/powerpoint/2010/main" val="624876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CC4777-2DF2-2C41-ACCC-10674A0AE41E}"/>
              </a:ext>
            </a:extLst>
          </p:cNvPr>
          <p:cNvSpPr>
            <a:spLocks noGrp="1"/>
          </p:cNvSpPr>
          <p:nvPr>
            <p:ph type="sldNum" sz="quarter" idx="12"/>
          </p:nvPr>
        </p:nvSpPr>
        <p:spPr/>
        <p:txBody>
          <a:bodyPr/>
          <a:lstStyle/>
          <a:p>
            <a:fld id="{51FE4838-524A-B941-82D2-6B8FA12B4D1E}" type="slidenum">
              <a:rPr lang="es-ES" smtClean="0"/>
              <a:t>17</a:t>
            </a:fld>
            <a:endParaRPr lang="es-ES"/>
          </a:p>
        </p:txBody>
      </p:sp>
      <p:sp>
        <p:nvSpPr>
          <p:cNvPr id="12" name="Rectangle 11">
            <a:extLst>
              <a:ext uri="{FF2B5EF4-FFF2-40B4-BE49-F238E27FC236}">
                <a16:creationId xmlns:a16="http://schemas.microsoft.com/office/drawing/2014/main" id="{50192C59-8ED0-CC4E-BA24-4697557CE591}"/>
              </a:ext>
            </a:extLst>
          </p:cNvPr>
          <p:cNvSpPr/>
          <p:nvPr/>
        </p:nvSpPr>
        <p:spPr>
          <a:xfrm>
            <a:off x="5871883" y="1052885"/>
            <a:ext cx="6096000" cy="1754326"/>
          </a:xfrm>
          <a:prstGeom prst="rect">
            <a:avLst/>
          </a:prstGeom>
        </p:spPr>
        <p:txBody>
          <a:bodyPr>
            <a:spAutoFit/>
          </a:bodyPr>
          <a:lstStyle/>
          <a:p>
            <a:pPr algn="just"/>
            <a:r>
              <a:rPr lang="en-GB">
                <a:solidFill>
                  <a:srgbClr val="000000"/>
                </a:solidFill>
                <a:latin typeface="Helvetica Neue" panose="02000503000000020004" pitchFamily="2" charset="0"/>
              </a:rPr>
              <a:t>Campo de estudio que da a los ordenadores la capacidad de aprender sin ser programados de forma específica</a:t>
            </a:r>
          </a:p>
          <a:p>
            <a:pPr algn="just"/>
            <a:endParaRPr lang="en-GB">
              <a:solidFill>
                <a:srgbClr val="000000"/>
              </a:solidFill>
              <a:latin typeface="Helvetica Neue" panose="02000503000000020004" pitchFamily="2" charset="0"/>
            </a:endParaRPr>
          </a:p>
          <a:p>
            <a:pPr algn="just"/>
            <a:endParaRPr lang="en-GB">
              <a:solidFill>
                <a:srgbClr val="000000"/>
              </a:solidFill>
              <a:latin typeface="Helvetica Neue" panose="02000503000000020004" pitchFamily="2" charset="0"/>
            </a:endParaRPr>
          </a:p>
          <a:p>
            <a:pPr algn="just"/>
            <a:r>
              <a:rPr lang="en-GB">
                <a:solidFill>
                  <a:srgbClr val="000000"/>
                </a:solidFill>
                <a:latin typeface="Helvetica Neue" panose="02000503000000020004" pitchFamily="2" charset="0"/>
              </a:rPr>
              <a:t>A. Samuel, 1959</a:t>
            </a:r>
            <a:endParaRPr lang="en-GB" b="0" i="0" dirty="0">
              <a:solidFill>
                <a:srgbClr val="000000"/>
              </a:solidFill>
              <a:effectLst/>
              <a:latin typeface="Helvetica Neue" panose="02000503000000020004" pitchFamily="2" charset="0"/>
            </a:endParaRPr>
          </a:p>
        </p:txBody>
      </p:sp>
      <p:sp>
        <p:nvSpPr>
          <p:cNvPr id="20" name="Rectangle 19">
            <a:extLst>
              <a:ext uri="{FF2B5EF4-FFF2-40B4-BE49-F238E27FC236}">
                <a16:creationId xmlns:a16="http://schemas.microsoft.com/office/drawing/2014/main" id="{3A8FEF50-C31D-DB4B-BD52-8543E5825D7E}"/>
              </a:ext>
            </a:extLst>
          </p:cNvPr>
          <p:cNvSpPr/>
          <p:nvPr/>
        </p:nvSpPr>
        <p:spPr>
          <a:xfrm>
            <a:off x="457200" y="1052885"/>
            <a:ext cx="5137507" cy="1754326"/>
          </a:xfrm>
          <a:prstGeom prst="rect">
            <a:avLst/>
          </a:prstGeom>
        </p:spPr>
        <p:txBody>
          <a:bodyPr wrap="square">
            <a:spAutoFit/>
          </a:bodyPr>
          <a:lstStyle/>
          <a:p>
            <a:r>
              <a:rPr lang="en-GB">
                <a:solidFill>
                  <a:srgbClr val="000000"/>
                </a:solidFill>
                <a:latin typeface="Helvetica Neue" panose="02000503000000020004" pitchFamily="2" charset="0"/>
              </a:rPr>
              <a:t>Se dice de un programa que aprende de la experiencia </a:t>
            </a:r>
            <a:r>
              <a:rPr lang="en-GB" b="1">
                <a:solidFill>
                  <a:srgbClr val="000000"/>
                </a:solidFill>
                <a:latin typeface="Helvetica Neue" panose="02000503000000020004" pitchFamily="2" charset="0"/>
              </a:rPr>
              <a:t>E </a:t>
            </a:r>
            <a:r>
              <a:rPr lang="en-GB">
                <a:solidFill>
                  <a:srgbClr val="000000"/>
                </a:solidFill>
                <a:latin typeface="Helvetica Neue" panose="02000503000000020004" pitchFamily="2" charset="0"/>
              </a:rPr>
              <a:t>con respecto a la tarea  </a:t>
            </a:r>
            <a:r>
              <a:rPr lang="en-GB" b="1">
                <a:solidFill>
                  <a:srgbClr val="000000"/>
                </a:solidFill>
                <a:latin typeface="Helvetica Neue" panose="02000503000000020004" pitchFamily="2" charset="0"/>
              </a:rPr>
              <a:t>T</a:t>
            </a:r>
            <a:r>
              <a:rPr lang="en-ES" b="1">
                <a:solidFill>
                  <a:srgbClr val="000000"/>
                </a:solidFill>
                <a:latin typeface="Helvetica Neue" panose="02000503000000020004" pitchFamily="2" charset="0"/>
              </a:rPr>
              <a:t> </a:t>
            </a:r>
            <a:r>
              <a:rPr lang="en-ES">
                <a:solidFill>
                  <a:srgbClr val="000000"/>
                </a:solidFill>
                <a:latin typeface="Helvetica Neue" panose="02000503000000020004" pitchFamily="2" charset="0"/>
              </a:rPr>
              <a:t>y una medida de rendimiento </a:t>
            </a:r>
            <a:r>
              <a:rPr lang="en-ES" b="1">
                <a:solidFill>
                  <a:srgbClr val="000000"/>
                </a:solidFill>
                <a:latin typeface="Helvetica Neue" panose="02000503000000020004" pitchFamily="2" charset="0"/>
              </a:rPr>
              <a:t>P </a:t>
            </a:r>
            <a:r>
              <a:rPr lang="en-ES">
                <a:solidFill>
                  <a:srgbClr val="000000"/>
                </a:solidFill>
                <a:latin typeface="Helvetica Neue" panose="02000503000000020004" pitchFamily="2" charset="0"/>
              </a:rPr>
              <a:t>si el rendimiento </a:t>
            </a:r>
            <a:r>
              <a:rPr lang="en-ES" b="1">
                <a:solidFill>
                  <a:srgbClr val="000000"/>
                </a:solidFill>
                <a:latin typeface="Helvetica Neue" panose="02000503000000020004" pitchFamily="2" charset="0"/>
              </a:rPr>
              <a:t>P </a:t>
            </a:r>
            <a:r>
              <a:rPr lang="en-ES">
                <a:solidFill>
                  <a:srgbClr val="000000"/>
                </a:solidFill>
                <a:latin typeface="Helvetica Neue" panose="02000503000000020004" pitchFamily="2" charset="0"/>
              </a:rPr>
              <a:t>sobre </a:t>
            </a:r>
            <a:r>
              <a:rPr lang="en-ES" b="1">
                <a:solidFill>
                  <a:srgbClr val="000000"/>
                </a:solidFill>
                <a:latin typeface="Helvetica Neue" panose="02000503000000020004" pitchFamily="2" charset="0"/>
              </a:rPr>
              <a:t>T</a:t>
            </a:r>
            <a:r>
              <a:rPr lang="en-ES">
                <a:solidFill>
                  <a:srgbClr val="000000"/>
                </a:solidFill>
                <a:latin typeface="Helvetica Neue" panose="02000503000000020004" pitchFamily="2" charset="0"/>
              </a:rPr>
              <a:t> aumenta con la experiencia </a:t>
            </a:r>
            <a:r>
              <a:rPr lang="en-ES" b="1">
                <a:solidFill>
                  <a:srgbClr val="000000"/>
                </a:solidFill>
                <a:latin typeface="Helvetica Neue" panose="02000503000000020004" pitchFamily="2" charset="0"/>
              </a:rPr>
              <a:t>E</a:t>
            </a:r>
          </a:p>
          <a:p>
            <a:endParaRPr lang="en-ES" b="1">
              <a:solidFill>
                <a:srgbClr val="000000"/>
              </a:solidFill>
              <a:latin typeface="Helvetica Neue" panose="02000503000000020004" pitchFamily="2" charset="0"/>
            </a:endParaRPr>
          </a:p>
          <a:p>
            <a:r>
              <a:rPr lang="en-ES">
                <a:solidFill>
                  <a:srgbClr val="000000"/>
                </a:solidFill>
                <a:latin typeface="Helvetica Neue" panose="02000503000000020004" pitchFamily="2" charset="0"/>
              </a:rPr>
              <a:t>T. Mitchel, 1997</a:t>
            </a:r>
            <a:endParaRPr lang="en-GB" dirty="0">
              <a:solidFill>
                <a:srgbClr val="000000"/>
              </a:solidFill>
              <a:latin typeface="Helvetica Neue" panose="02000503000000020004" pitchFamily="2" charset="0"/>
            </a:endParaRPr>
          </a:p>
        </p:txBody>
      </p:sp>
      <p:sp>
        <p:nvSpPr>
          <p:cNvPr id="27" name="Rectangle 26">
            <a:extLst>
              <a:ext uri="{FF2B5EF4-FFF2-40B4-BE49-F238E27FC236}">
                <a16:creationId xmlns:a16="http://schemas.microsoft.com/office/drawing/2014/main" id="{8774A4BE-B5CA-0546-AFF0-7E19A9F61F5B}"/>
              </a:ext>
            </a:extLst>
          </p:cNvPr>
          <p:cNvSpPr/>
          <p:nvPr/>
        </p:nvSpPr>
        <p:spPr>
          <a:xfrm>
            <a:off x="758857" y="4415948"/>
            <a:ext cx="7494494" cy="923330"/>
          </a:xfrm>
          <a:prstGeom prst="rect">
            <a:avLst/>
          </a:prstGeom>
          <a:ln>
            <a:solidFill>
              <a:schemeClr val="accent2"/>
            </a:solidFill>
          </a:ln>
        </p:spPr>
        <p:txBody>
          <a:bodyPr wrap="square">
            <a:spAutoFit/>
          </a:bodyPr>
          <a:lstStyle/>
          <a:p>
            <a:pPr algn="just"/>
            <a:r>
              <a:rPr lang="en-GB" dirty="0">
                <a:solidFill>
                  <a:srgbClr val="000000"/>
                </a:solidFill>
                <a:latin typeface="Helvetica Neue" panose="02000503000000020004" pitchFamily="2" charset="0"/>
              </a:rPr>
              <a:t>Podemos </a:t>
            </a:r>
            <a:r>
              <a:rPr lang="en-GB" dirty="0" err="1">
                <a:solidFill>
                  <a:srgbClr val="000000"/>
                </a:solidFill>
                <a:latin typeface="Helvetica Neue" panose="02000503000000020004" pitchFamily="2" charset="0"/>
              </a:rPr>
              <a:t>entender</a:t>
            </a:r>
            <a:r>
              <a:rPr lang="en-GB" dirty="0">
                <a:solidFill>
                  <a:srgbClr val="000000"/>
                </a:solidFill>
                <a:latin typeface="Helvetica Neue" panose="02000503000000020004" pitchFamily="2" charset="0"/>
              </a:rPr>
              <a:t> un </a:t>
            </a:r>
            <a:r>
              <a:rPr lang="en-GB" dirty="0" err="1">
                <a:solidFill>
                  <a:srgbClr val="000000"/>
                </a:solidFill>
                <a:latin typeface="Helvetica Neue" panose="02000503000000020004" pitchFamily="2" charset="0"/>
              </a:rPr>
              <a:t>algoritmo</a:t>
            </a:r>
            <a:r>
              <a:rPr lang="en-GB" dirty="0">
                <a:solidFill>
                  <a:srgbClr val="000000"/>
                </a:solidFill>
                <a:latin typeface="Helvetica Neue" panose="02000503000000020004" pitchFamily="2" charset="0"/>
              </a:rPr>
              <a:t> de ML </a:t>
            </a:r>
            <a:r>
              <a:rPr lang="en-GB" dirty="0" err="1">
                <a:solidFill>
                  <a:srgbClr val="000000"/>
                </a:solidFill>
                <a:latin typeface="Helvetica Neue" panose="02000503000000020004" pitchFamily="2" charset="0"/>
              </a:rPr>
              <a:t>como</a:t>
            </a:r>
            <a:r>
              <a:rPr lang="en-GB" dirty="0">
                <a:solidFill>
                  <a:srgbClr val="000000"/>
                </a:solidFill>
                <a:latin typeface="Helvetica Neue" panose="02000503000000020004" pitchFamily="2" charset="0"/>
              </a:rPr>
              <a:t> </a:t>
            </a:r>
            <a:r>
              <a:rPr lang="en-GB" b="1" dirty="0">
                <a:solidFill>
                  <a:srgbClr val="000000"/>
                </a:solidFill>
                <a:latin typeface="Helvetica Neue" panose="02000503000000020004" pitchFamily="2" charset="0"/>
              </a:rPr>
              <a:t>un </a:t>
            </a:r>
            <a:r>
              <a:rPr lang="en-GB" b="1" dirty="0" err="1">
                <a:solidFill>
                  <a:srgbClr val="000000"/>
                </a:solidFill>
                <a:latin typeface="Helvetica Neue" panose="02000503000000020004" pitchFamily="2" charset="0"/>
              </a:rPr>
              <a:t>algoritmo</a:t>
            </a:r>
            <a:r>
              <a:rPr lang="en-GB" b="1" dirty="0">
                <a:solidFill>
                  <a:srgbClr val="000000"/>
                </a:solidFill>
                <a:latin typeface="Helvetica Neue" panose="02000503000000020004" pitchFamily="2" charset="0"/>
              </a:rPr>
              <a:t> que cambia </a:t>
            </a:r>
            <a:r>
              <a:rPr lang="en-GB" b="1" dirty="0" err="1">
                <a:solidFill>
                  <a:srgbClr val="000000"/>
                </a:solidFill>
                <a:latin typeface="Helvetica Neue" panose="02000503000000020004" pitchFamily="2" charset="0"/>
              </a:rPr>
              <a:t>su</a:t>
            </a:r>
            <a:r>
              <a:rPr lang="en-GB" b="1" dirty="0">
                <a:solidFill>
                  <a:srgbClr val="000000"/>
                </a:solidFill>
                <a:latin typeface="Helvetica Neue" panose="02000503000000020004" pitchFamily="2" charset="0"/>
              </a:rPr>
              <a:t> </a:t>
            </a:r>
            <a:r>
              <a:rPr lang="en-GB" b="1" dirty="0" err="1">
                <a:solidFill>
                  <a:srgbClr val="000000"/>
                </a:solidFill>
                <a:latin typeface="Helvetica Neue" panose="02000503000000020004" pitchFamily="2" charset="0"/>
              </a:rPr>
              <a:t>estado</a:t>
            </a:r>
            <a:r>
              <a:rPr lang="en-GB" b="1" dirty="0">
                <a:solidFill>
                  <a:srgbClr val="000000"/>
                </a:solidFill>
                <a:latin typeface="Helvetica Neue" panose="02000503000000020004" pitchFamily="2" charset="0"/>
              </a:rPr>
              <a:t> </a:t>
            </a:r>
            <a:r>
              <a:rPr lang="en-GB" b="1" dirty="0" err="1">
                <a:solidFill>
                  <a:srgbClr val="000000"/>
                </a:solidFill>
                <a:latin typeface="Helvetica Neue" panose="02000503000000020004" pitchFamily="2" charset="0"/>
              </a:rPr>
              <a:t>interno</a:t>
            </a:r>
            <a:r>
              <a:rPr lang="en-GB" dirty="0">
                <a:solidFill>
                  <a:srgbClr val="000000"/>
                </a:solidFill>
                <a:latin typeface="Helvetica Neue" panose="02000503000000020004" pitchFamily="2" charset="0"/>
              </a:rPr>
              <a:t> para </a:t>
            </a:r>
            <a:r>
              <a:rPr lang="en-GB" dirty="0" err="1">
                <a:solidFill>
                  <a:srgbClr val="000000"/>
                </a:solidFill>
                <a:latin typeface="Helvetica Neue" panose="02000503000000020004" pitchFamily="2" charset="0"/>
              </a:rPr>
              <a:t>encontrar</a:t>
            </a:r>
            <a:r>
              <a:rPr lang="en-GB" dirty="0">
                <a:solidFill>
                  <a:srgbClr val="000000"/>
                </a:solidFill>
                <a:latin typeface="Helvetica Neue" panose="02000503000000020004" pitchFamily="2" charset="0"/>
              </a:rPr>
              <a:t> el major </a:t>
            </a:r>
            <a:r>
              <a:rPr lang="en-GB" b="1" dirty="0" err="1">
                <a:solidFill>
                  <a:srgbClr val="000000"/>
                </a:solidFill>
                <a:latin typeface="Helvetica Neue" panose="02000503000000020004" pitchFamily="2" charset="0"/>
              </a:rPr>
              <a:t>mapeo</a:t>
            </a:r>
            <a:r>
              <a:rPr lang="en-GB" dirty="0">
                <a:solidFill>
                  <a:srgbClr val="000000"/>
                </a:solidFill>
                <a:latin typeface="Helvetica Neue" panose="02000503000000020004" pitchFamily="2" charset="0"/>
              </a:rPr>
              <a:t> entre una variable de </a:t>
            </a:r>
            <a:r>
              <a:rPr lang="en-GB" dirty="0" err="1">
                <a:solidFill>
                  <a:srgbClr val="000000"/>
                </a:solidFill>
                <a:latin typeface="Helvetica Neue" panose="02000503000000020004" pitchFamily="2" charset="0"/>
              </a:rPr>
              <a:t>salida</a:t>
            </a:r>
            <a:r>
              <a:rPr lang="en-GB" dirty="0">
                <a:solidFill>
                  <a:srgbClr val="000000"/>
                </a:solidFill>
                <a:latin typeface="Helvetica Neue" panose="02000503000000020004" pitchFamily="2" charset="0"/>
              </a:rPr>
              <a:t> y sus </a:t>
            </a:r>
            <a:r>
              <a:rPr lang="en-GB" dirty="0" err="1">
                <a:solidFill>
                  <a:srgbClr val="000000"/>
                </a:solidFill>
                <a:latin typeface="Helvetica Neue" panose="02000503000000020004" pitchFamily="2" charset="0"/>
              </a:rPr>
              <a:t>características</a:t>
            </a:r>
            <a:r>
              <a:rPr lang="en-GB" dirty="0">
                <a:solidFill>
                  <a:srgbClr val="000000"/>
                </a:solidFill>
                <a:latin typeface="Helvetica Neue" panose="02000503000000020004" pitchFamily="2" charset="0"/>
              </a:rPr>
              <a:t> de entrada </a:t>
            </a:r>
          </a:p>
        </p:txBody>
      </p:sp>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3BDFBDC-5607-1649-8DE9-2CF93F6D5A30}"/>
                  </a:ext>
                </a:extLst>
              </p14:cNvPr>
              <p14:cNvContentPartPr/>
              <p14:nvPr/>
            </p14:nvContentPartPr>
            <p14:xfrm>
              <a:off x="3893489" y="5146939"/>
              <a:ext cx="81000" cy="27000"/>
            </p14:xfrm>
          </p:contentPart>
        </mc:Choice>
        <mc:Fallback xmlns="">
          <p:pic>
            <p:nvPicPr>
              <p:cNvPr id="29" name="Ink 28">
                <a:extLst>
                  <a:ext uri="{FF2B5EF4-FFF2-40B4-BE49-F238E27FC236}">
                    <a16:creationId xmlns:a16="http://schemas.microsoft.com/office/drawing/2014/main" id="{83BDFBDC-5607-1649-8DE9-2CF93F6D5A30}"/>
                  </a:ext>
                </a:extLst>
              </p:cNvPr>
              <p:cNvPicPr/>
              <p:nvPr/>
            </p:nvPicPr>
            <p:blipFill>
              <a:blip r:embed="rId4"/>
              <a:stretch>
                <a:fillRect/>
              </a:stretch>
            </p:blipFill>
            <p:spPr>
              <a:xfrm>
                <a:off x="3878009" y="5131459"/>
                <a:ext cx="111600" cy="57600"/>
              </a:xfrm>
              <a:prstGeom prst="rect">
                <a:avLst/>
              </a:prstGeom>
            </p:spPr>
          </p:pic>
        </mc:Fallback>
      </mc:AlternateContent>
      <p:pic>
        <p:nvPicPr>
          <p:cNvPr id="4138" name="Picture 24" descr="Effect of choosing an approximate mapping from inputs to outputs">
            <a:extLst>
              <a:ext uri="{FF2B5EF4-FFF2-40B4-BE49-F238E27FC236}">
                <a16:creationId xmlns:a16="http://schemas.microsoft.com/office/drawing/2014/main" id="{17F56E2B-B68B-7B46-BBF9-97A6425FA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779" y="3549061"/>
            <a:ext cx="3188525" cy="265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8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Task: machine learning model</a:t>
            </a:r>
          </a:p>
        </p:txBody>
      </p:sp>
      <p:pic>
        <p:nvPicPr>
          <p:cNvPr id="6" name="Picture 4">
            <a:extLst>
              <a:ext uri="{FF2B5EF4-FFF2-40B4-BE49-F238E27FC236}">
                <a16:creationId xmlns:a16="http://schemas.microsoft.com/office/drawing/2014/main" id="{DAD0CA73-FD6C-CF4B-AFDB-BD7D839570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0832" y="1958367"/>
            <a:ext cx="8309788" cy="378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upo 6">
            <a:extLst>
              <a:ext uri="{FF2B5EF4-FFF2-40B4-BE49-F238E27FC236}">
                <a16:creationId xmlns:a16="http://schemas.microsoft.com/office/drawing/2014/main" id="{3D9D0075-9990-6F44-A25D-034715E60692}"/>
              </a:ext>
            </a:extLst>
          </p:cNvPr>
          <p:cNvGrpSpPr/>
          <p:nvPr/>
        </p:nvGrpSpPr>
        <p:grpSpPr>
          <a:xfrm>
            <a:off x="10069155" y="593734"/>
            <a:ext cx="1312844" cy="868344"/>
            <a:chOff x="7307659" y="3533775"/>
            <a:chExt cx="2828925" cy="2386013"/>
          </a:xfrm>
          <a:solidFill>
            <a:schemeClr val="bg1"/>
          </a:solidFill>
        </p:grpSpPr>
        <p:sp>
          <p:nvSpPr>
            <p:cNvPr id="9" name="Rectángulo redondeado 8">
              <a:extLst>
                <a:ext uri="{FF2B5EF4-FFF2-40B4-BE49-F238E27FC236}">
                  <a16:creationId xmlns:a16="http://schemas.microsoft.com/office/drawing/2014/main" id="{3E97443E-4BF1-484B-BCF2-E3479A4604D3}"/>
                </a:ext>
              </a:extLst>
            </p:cNvPr>
            <p:cNvSpPr/>
            <p:nvPr/>
          </p:nvSpPr>
          <p:spPr>
            <a:xfrm>
              <a:off x="7307659" y="3533775"/>
              <a:ext cx="2828925" cy="2386013"/>
            </a:xfrm>
            <a:prstGeom prst="round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70C5FF23-F89F-2748-8C25-504C43AE005B}"/>
                </a:ext>
              </a:extLst>
            </p:cNvPr>
            <p:cNvSpPr/>
            <p:nvPr/>
          </p:nvSpPr>
          <p:spPr>
            <a:xfrm>
              <a:off x="9250759"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FD4A6A-3E9E-A846-8F3F-82D880960820}"/>
                </a:ext>
              </a:extLst>
            </p:cNvPr>
            <p:cNvSpPr/>
            <p:nvPr/>
          </p:nvSpPr>
          <p:spPr>
            <a:xfrm>
              <a:off x="7931547"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F585C56F-C9EB-004F-A054-1971043E6577}"/>
                </a:ext>
              </a:extLst>
            </p:cNvPr>
            <p:cNvSpPr/>
            <p:nvPr/>
          </p:nvSpPr>
          <p:spPr>
            <a:xfrm>
              <a:off x="8584010" y="4081464"/>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DAE1B7AE-5FE6-C943-ABC8-E589BDC72DE5}"/>
                </a:ext>
              </a:extLst>
            </p:cNvPr>
            <p:cNvCxnSpPr>
              <a:stCxn id="13" idx="3"/>
              <a:endCxn id="12" idx="7"/>
            </p:cNvCxnSpPr>
            <p:nvPr/>
          </p:nvCxnSpPr>
          <p:spPr>
            <a:xfrm flipH="1">
              <a:off x="8169692" y="4313171"/>
              <a:ext cx="455177"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F164AFBB-961A-6A4D-B4F1-3C649F2EB392}"/>
                </a:ext>
              </a:extLst>
            </p:cNvPr>
            <p:cNvCxnSpPr>
              <a:cxnSpLocks/>
              <a:stCxn id="11" idx="2"/>
              <a:endCxn id="12" idx="6"/>
            </p:cNvCxnSpPr>
            <p:nvPr/>
          </p:nvCxnSpPr>
          <p:spPr>
            <a:xfrm flipH="1">
              <a:off x="8210551" y="5236369"/>
              <a:ext cx="1040208" cy="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000561A-2BF1-2D47-91A6-C317B8431DA6}"/>
                </a:ext>
              </a:extLst>
            </p:cNvPr>
            <p:cNvCxnSpPr>
              <a:cxnSpLocks/>
              <a:stCxn id="11" idx="1"/>
              <a:endCxn id="13" idx="5"/>
            </p:cNvCxnSpPr>
            <p:nvPr/>
          </p:nvCxnSpPr>
          <p:spPr>
            <a:xfrm flipH="1" flipV="1">
              <a:off x="8822155" y="4313171"/>
              <a:ext cx="469463"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17" name="Rectángulo 16">
            <a:extLst>
              <a:ext uri="{FF2B5EF4-FFF2-40B4-BE49-F238E27FC236}">
                <a16:creationId xmlns:a16="http://schemas.microsoft.com/office/drawing/2014/main" id="{5CC91FE1-D9F7-904F-BA5C-E1DFE560E93F}"/>
              </a:ext>
            </a:extLst>
          </p:cNvPr>
          <p:cNvSpPr/>
          <p:nvPr/>
        </p:nvSpPr>
        <p:spPr>
          <a:xfrm>
            <a:off x="1025236" y="4021192"/>
            <a:ext cx="1496292" cy="2585323"/>
          </a:xfrm>
          <a:prstGeom prst="rect">
            <a:avLst/>
          </a:prstGeom>
        </p:spPr>
        <p:txBody>
          <a:bodyPr wrap="square">
            <a:spAutoFit/>
          </a:bodyPr>
          <a:lstStyle/>
          <a:p>
            <a:pPr algn="r"/>
            <a:endParaRPr lang="en-US" sz="1200" i="1" dirty="0">
              <a:solidFill>
                <a:srgbClr val="C0504D"/>
              </a:solidFill>
              <a:latin typeface="Century Gothic"/>
            </a:endParaRPr>
          </a:p>
          <a:p>
            <a:pPr algn="r"/>
            <a:endParaRPr lang="en-US" sz="1200" i="1" dirty="0">
              <a:solidFill>
                <a:srgbClr val="C0504D"/>
              </a:solidFill>
              <a:latin typeface="Century Gothic"/>
            </a:endParaRPr>
          </a:p>
          <a:p>
            <a:pPr algn="r"/>
            <a:r>
              <a:rPr lang="en-US" sz="1400" dirty="0">
                <a:solidFill>
                  <a:srgbClr val="C0504D"/>
                </a:solidFill>
                <a:latin typeface="Century Gothic"/>
              </a:rPr>
              <a:t>Allows the mapping between data and output, and it is  found by computational learning algorithms</a:t>
            </a:r>
          </a:p>
          <a:p>
            <a:pPr algn="r"/>
            <a:endParaRPr lang="en-GB" sz="1200" b="1" i="1" dirty="0">
              <a:solidFill>
                <a:srgbClr val="C0504D"/>
              </a:solidFill>
              <a:latin typeface="Century Gothic"/>
            </a:endParaRPr>
          </a:p>
        </p:txBody>
      </p:sp>
      <p:cxnSp>
        <p:nvCxnSpPr>
          <p:cNvPr id="19" name="Conector recto de flecha 18">
            <a:extLst>
              <a:ext uri="{FF2B5EF4-FFF2-40B4-BE49-F238E27FC236}">
                <a16:creationId xmlns:a16="http://schemas.microsoft.com/office/drawing/2014/main" id="{F8BF039C-7F27-EC47-8CBF-7F575203651E}"/>
              </a:ext>
            </a:extLst>
          </p:cNvPr>
          <p:cNvCxnSpPr>
            <a:cxnSpLocks/>
          </p:cNvCxnSpPr>
          <p:nvPr/>
        </p:nvCxnSpPr>
        <p:spPr>
          <a:xfrm flipV="1">
            <a:off x="2812473" y="3273287"/>
            <a:ext cx="4065405" cy="2040567"/>
          </a:xfrm>
          <a:prstGeom prst="straightConnector1">
            <a:avLst/>
          </a:prstGeom>
          <a:noFill/>
          <a:ln w="25400" cap="flat" cmpd="sng" algn="ctr">
            <a:solidFill>
              <a:srgbClr val="C0504D"/>
            </a:solidFill>
            <a:prstDash val="solid"/>
            <a:headEnd type="triangle" w="med" len="med"/>
            <a:tailEnd type="none" w="med" len="med"/>
          </a:ln>
          <a:effectLst/>
        </p:spPr>
      </p:cxnSp>
      <p:sp>
        <p:nvSpPr>
          <p:cNvPr id="3" name="Marcador de número de diapositiva 2">
            <a:extLst>
              <a:ext uri="{FF2B5EF4-FFF2-40B4-BE49-F238E27FC236}">
                <a16:creationId xmlns:a16="http://schemas.microsoft.com/office/drawing/2014/main" id="{A26FE54E-80F0-F246-8B59-F8F53BB27212}"/>
              </a:ext>
            </a:extLst>
          </p:cNvPr>
          <p:cNvSpPr>
            <a:spLocks noGrp="1"/>
          </p:cNvSpPr>
          <p:nvPr>
            <p:ph type="sldNum" sz="quarter" idx="12"/>
          </p:nvPr>
        </p:nvSpPr>
        <p:spPr/>
        <p:txBody>
          <a:bodyPr/>
          <a:lstStyle/>
          <a:p>
            <a:fld id="{51FE4838-524A-B941-82D2-6B8FA12B4D1E}" type="slidenum">
              <a:rPr lang="es-ES" smtClean="0"/>
              <a:t>18</a:t>
            </a:fld>
            <a:endParaRPr lang="es-ES"/>
          </a:p>
        </p:txBody>
      </p:sp>
    </p:spTree>
    <p:extLst>
      <p:ext uri="{BB962C8B-B14F-4D97-AF65-F5344CB8AC3E}">
        <p14:creationId xmlns:p14="http://schemas.microsoft.com/office/powerpoint/2010/main" val="20633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Task: defining the problem</a:t>
            </a:r>
          </a:p>
        </p:txBody>
      </p:sp>
      <p:grpSp>
        <p:nvGrpSpPr>
          <p:cNvPr id="4" name="Grupo 3">
            <a:extLst>
              <a:ext uri="{FF2B5EF4-FFF2-40B4-BE49-F238E27FC236}">
                <a16:creationId xmlns:a16="http://schemas.microsoft.com/office/drawing/2014/main" id="{7A43712F-4B05-F645-8F67-7840AB13B9CC}"/>
              </a:ext>
            </a:extLst>
          </p:cNvPr>
          <p:cNvGrpSpPr/>
          <p:nvPr/>
        </p:nvGrpSpPr>
        <p:grpSpPr>
          <a:xfrm>
            <a:off x="3449326" y="3375808"/>
            <a:ext cx="944489" cy="1838324"/>
            <a:chOff x="2120588" y="3202780"/>
            <a:chExt cx="944489" cy="1838324"/>
          </a:xfrm>
        </p:grpSpPr>
        <p:pic>
          <p:nvPicPr>
            <p:cNvPr id="5" name="Imagen 4">
              <a:extLst>
                <a:ext uri="{FF2B5EF4-FFF2-40B4-BE49-F238E27FC236}">
                  <a16:creationId xmlns:a16="http://schemas.microsoft.com/office/drawing/2014/main" id="{06A03FC5-F99F-1C4D-A8F1-D2D73CF6AD4A}"/>
                </a:ext>
              </a:extLst>
            </p:cNvPr>
            <p:cNvPicPr>
              <a:picLocks noChangeAspect="1"/>
            </p:cNvPicPr>
            <p:nvPr/>
          </p:nvPicPr>
          <p:blipFill rotWithShape="1">
            <a:blip r:embed="rId2"/>
            <a:srcRect l="5871" t="54912" r="72923" b="7947"/>
            <a:stretch/>
          </p:blipFill>
          <p:spPr>
            <a:xfrm>
              <a:off x="2138759" y="3202780"/>
              <a:ext cx="842962" cy="1476376"/>
            </a:xfrm>
            <a:prstGeom prst="rect">
              <a:avLst/>
            </a:prstGeom>
          </p:spPr>
        </p:pic>
        <p:sp>
          <p:nvSpPr>
            <p:cNvPr id="6" name="CuadroTexto 5">
              <a:extLst>
                <a:ext uri="{FF2B5EF4-FFF2-40B4-BE49-F238E27FC236}">
                  <a16:creationId xmlns:a16="http://schemas.microsoft.com/office/drawing/2014/main" id="{280CF632-9B73-2144-982E-47A2454A771E}"/>
                </a:ext>
              </a:extLst>
            </p:cNvPr>
            <p:cNvSpPr txBox="1"/>
            <p:nvPr/>
          </p:nvSpPr>
          <p:spPr>
            <a:xfrm>
              <a:off x="2120588" y="4579439"/>
              <a:ext cx="944489"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male</a:t>
              </a:r>
            </a:p>
          </p:txBody>
        </p:sp>
      </p:grpSp>
      <p:grpSp>
        <p:nvGrpSpPr>
          <p:cNvPr id="7" name="Grupo 6">
            <a:extLst>
              <a:ext uri="{FF2B5EF4-FFF2-40B4-BE49-F238E27FC236}">
                <a16:creationId xmlns:a16="http://schemas.microsoft.com/office/drawing/2014/main" id="{64A87131-1AFE-FB4C-879D-B1036925E808}"/>
              </a:ext>
            </a:extLst>
          </p:cNvPr>
          <p:cNvGrpSpPr/>
          <p:nvPr/>
        </p:nvGrpSpPr>
        <p:grpSpPr>
          <a:xfrm>
            <a:off x="6834205" y="3375808"/>
            <a:ext cx="1241045" cy="1885262"/>
            <a:chOff x="-659796" y="4182176"/>
            <a:chExt cx="1241045" cy="1885262"/>
          </a:xfrm>
        </p:grpSpPr>
        <p:pic>
          <p:nvPicPr>
            <p:cNvPr id="8" name="Imagen 7">
              <a:extLst>
                <a:ext uri="{FF2B5EF4-FFF2-40B4-BE49-F238E27FC236}">
                  <a16:creationId xmlns:a16="http://schemas.microsoft.com/office/drawing/2014/main" id="{7F408AE5-1986-9047-A8A0-543DFCFB5737}"/>
                </a:ext>
              </a:extLst>
            </p:cNvPr>
            <p:cNvPicPr>
              <a:picLocks noChangeAspect="1"/>
            </p:cNvPicPr>
            <p:nvPr/>
          </p:nvPicPr>
          <p:blipFill rotWithShape="1">
            <a:blip r:embed="rId2"/>
            <a:srcRect l="48562" t="15854" r="28435" b="45088"/>
            <a:stretch/>
          </p:blipFill>
          <p:spPr>
            <a:xfrm>
              <a:off x="-464369" y="4182176"/>
              <a:ext cx="914401" cy="1552574"/>
            </a:xfrm>
            <a:prstGeom prst="rect">
              <a:avLst/>
            </a:prstGeom>
          </p:spPr>
        </p:pic>
        <p:sp>
          <p:nvSpPr>
            <p:cNvPr id="10" name="CuadroTexto 9">
              <a:extLst>
                <a:ext uri="{FF2B5EF4-FFF2-40B4-BE49-F238E27FC236}">
                  <a16:creationId xmlns:a16="http://schemas.microsoft.com/office/drawing/2014/main" id="{90D23C35-62B1-D740-B739-E3FC9D23A3E7}"/>
                </a:ext>
              </a:extLst>
            </p:cNvPr>
            <p:cNvSpPr txBox="1"/>
            <p:nvPr/>
          </p:nvSpPr>
          <p:spPr>
            <a:xfrm>
              <a:off x="-659796" y="5605773"/>
              <a:ext cx="1241045"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female</a:t>
              </a:r>
            </a:p>
          </p:txBody>
        </p:sp>
      </p:grpSp>
      <p:sp>
        <p:nvSpPr>
          <p:cNvPr id="11" name="Marcador de contenido 2">
            <a:extLst>
              <a:ext uri="{FF2B5EF4-FFF2-40B4-BE49-F238E27FC236}">
                <a16:creationId xmlns:a16="http://schemas.microsoft.com/office/drawing/2014/main" id="{A9B02790-B1C0-BA49-BBE2-804117072C27}"/>
              </a:ext>
            </a:extLst>
          </p:cNvPr>
          <p:cNvSpPr>
            <a:spLocks noGrp="1"/>
          </p:cNvSpPr>
          <p:nvPr>
            <p:ph idx="1"/>
          </p:nvPr>
        </p:nvSpPr>
        <p:spPr>
          <a:xfrm>
            <a:off x="838200" y="2048487"/>
            <a:ext cx="5791200" cy="964570"/>
          </a:xfrm>
        </p:spPr>
        <p:txBody>
          <a:bodyPr>
            <a:normAutofit/>
          </a:bodyPr>
          <a:lstStyle/>
          <a:p>
            <a:pPr marL="457200" lvl="1" indent="0" algn="just">
              <a:buNone/>
            </a:pPr>
            <a:r>
              <a:rPr lang="en-US" b="1" dirty="0">
                <a:solidFill>
                  <a:prstClr val="black">
                    <a:lumMod val="65000"/>
                    <a:lumOff val="35000"/>
                  </a:prstClr>
                </a:solidFill>
                <a:latin typeface="Century Gothic"/>
              </a:rPr>
              <a:t>Example: </a:t>
            </a:r>
            <a:r>
              <a:rPr lang="en-US" dirty="0">
                <a:solidFill>
                  <a:prstClr val="black">
                    <a:lumMod val="65000"/>
                    <a:lumOff val="35000"/>
                  </a:prstClr>
                </a:solidFill>
                <a:latin typeface="Century Gothic"/>
              </a:rPr>
              <a:t>Gender recognition</a:t>
            </a:r>
            <a:endParaRPr lang="en-US" b="1" dirty="0">
              <a:solidFill>
                <a:prstClr val="black">
                  <a:lumMod val="65000"/>
                  <a:lumOff val="35000"/>
                </a:prstClr>
              </a:solidFill>
              <a:latin typeface="Century Gothic"/>
            </a:endParaRPr>
          </a:p>
        </p:txBody>
      </p:sp>
      <p:sp>
        <p:nvSpPr>
          <p:cNvPr id="3" name="Marcador de número de diapositiva 2">
            <a:extLst>
              <a:ext uri="{FF2B5EF4-FFF2-40B4-BE49-F238E27FC236}">
                <a16:creationId xmlns:a16="http://schemas.microsoft.com/office/drawing/2014/main" id="{77BF333B-E15E-E540-A268-AC2CA6740EF9}"/>
              </a:ext>
            </a:extLst>
          </p:cNvPr>
          <p:cNvSpPr>
            <a:spLocks noGrp="1"/>
          </p:cNvSpPr>
          <p:nvPr>
            <p:ph type="sldNum" sz="quarter" idx="12"/>
          </p:nvPr>
        </p:nvSpPr>
        <p:spPr/>
        <p:txBody>
          <a:bodyPr/>
          <a:lstStyle/>
          <a:p>
            <a:fld id="{51FE4838-524A-B941-82D2-6B8FA12B4D1E}" type="slidenum">
              <a:rPr lang="es-ES" smtClean="0"/>
              <a:t>19</a:t>
            </a:fld>
            <a:endParaRPr lang="es-ES"/>
          </a:p>
        </p:txBody>
      </p:sp>
    </p:spTree>
    <p:extLst>
      <p:ext uri="{BB962C8B-B14F-4D97-AF65-F5344CB8AC3E}">
        <p14:creationId xmlns:p14="http://schemas.microsoft.com/office/powerpoint/2010/main" val="217622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DFCB64-171E-1543-8F71-ACE79CC6E74A}"/>
              </a:ext>
            </a:extLst>
          </p:cNvPr>
          <p:cNvSpPr/>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kern="1200" dirty="0">
                <a:solidFill>
                  <a:srgbClr val="FFFFFF"/>
                </a:solidFill>
                <a:latin typeface="+mj-lt"/>
                <a:ea typeface="+mj-ea"/>
                <a:cs typeface="+mj-cs"/>
              </a:rPr>
              <a:t>I propose to consider the question:</a:t>
            </a:r>
          </a:p>
          <a:p>
            <a:pPr algn="ctr">
              <a:lnSpc>
                <a:spcPct val="90000"/>
              </a:lnSpc>
              <a:spcBef>
                <a:spcPct val="0"/>
              </a:spcBef>
              <a:spcAft>
                <a:spcPts val="600"/>
              </a:spcAft>
            </a:pPr>
            <a:endParaRPr lang="en-US" sz="4800" kern="1200" dirty="0">
              <a:solidFill>
                <a:srgbClr val="FFFFFF"/>
              </a:solidFill>
              <a:latin typeface="+mj-lt"/>
              <a:ea typeface="+mj-ea"/>
              <a:cs typeface="+mj-cs"/>
            </a:endParaRPr>
          </a:p>
          <a:p>
            <a:pPr algn="ctr">
              <a:lnSpc>
                <a:spcPct val="90000"/>
              </a:lnSpc>
              <a:spcBef>
                <a:spcPct val="0"/>
              </a:spcBef>
              <a:spcAft>
                <a:spcPts val="600"/>
              </a:spcAft>
            </a:pPr>
            <a:r>
              <a:rPr lang="en-US" sz="4800" kern="1200" dirty="0">
                <a:solidFill>
                  <a:srgbClr val="FFFFFF"/>
                </a:solidFill>
                <a:latin typeface="+mj-lt"/>
                <a:ea typeface="+mj-ea"/>
                <a:cs typeface="+mj-cs"/>
              </a:rPr>
              <a:t>Can machines think?</a:t>
            </a:r>
          </a:p>
        </p:txBody>
      </p:sp>
      <p:pic>
        <p:nvPicPr>
          <p:cNvPr id="6" name="Picture 5">
            <a:extLst>
              <a:ext uri="{FF2B5EF4-FFF2-40B4-BE49-F238E27FC236}">
                <a16:creationId xmlns:a16="http://schemas.microsoft.com/office/drawing/2014/main" id="{D706D019-49BD-0940-AEE5-C0283FC28051}"/>
              </a:ext>
            </a:extLst>
          </p:cNvPr>
          <p:cNvPicPr>
            <a:picLocks noChangeAspect="1"/>
          </p:cNvPicPr>
          <p:nvPr/>
        </p:nvPicPr>
        <p:blipFill>
          <a:blip r:embed="rId3"/>
          <a:stretch>
            <a:fillRect/>
          </a:stretch>
        </p:blipFill>
        <p:spPr>
          <a:xfrm>
            <a:off x="5144297" y="668319"/>
            <a:ext cx="6553545" cy="5521361"/>
          </a:xfrm>
          <a:prstGeom prst="rect">
            <a:avLst/>
          </a:prstGeom>
        </p:spPr>
      </p:pic>
      <p:sp>
        <p:nvSpPr>
          <p:cNvPr id="4" name="Slide Number Placeholder 3">
            <a:extLst>
              <a:ext uri="{FF2B5EF4-FFF2-40B4-BE49-F238E27FC236}">
                <a16:creationId xmlns:a16="http://schemas.microsoft.com/office/drawing/2014/main" id="{AC6C198E-F04F-DA47-9BAA-5BB225FE1DCC}"/>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51FE4838-524A-B941-82D2-6B8FA12B4D1E}" type="slidenum">
              <a:rPr lang="en-US"/>
              <a:pPr>
                <a:spcAft>
                  <a:spcPts val="600"/>
                </a:spcAft>
              </a:pPr>
              <a:t>2</a:t>
            </a:fld>
            <a:endParaRPr lang="en-US"/>
          </a:p>
        </p:txBody>
      </p:sp>
      <p:sp>
        <p:nvSpPr>
          <p:cNvPr id="7" name="TextBox 6">
            <a:extLst>
              <a:ext uri="{FF2B5EF4-FFF2-40B4-BE49-F238E27FC236}">
                <a16:creationId xmlns:a16="http://schemas.microsoft.com/office/drawing/2014/main" id="{F5DA4DA3-DF7E-A14F-81B2-9B4313E46C8E}"/>
              </a:ext>
            </a:extLst>
          </p:cNvPr>
          <p:cNvSpPr txBox="1"/>
          <p:nvPr/>
        </p:nvSpPr>
        <p:spPr>
          <a:xfrm>
            <a:off x="9619770" y="6306335"/>
            <a:ext cx="1120820" cy="369332"/>
          </a:xfrm>
          <a:prstGeom prst="rect">
            <a:avLst/>
          </a:prstGeom>
          <a:noFill/>
        </p:spPr>
        <p:txBody>
          <a:bodyPr wrap="none" rtlCol="0">
            <a:spAutoFit/>
          </a:bodyPr>
          <a:lstStyle/>
          <a:p>
            <a:r>
              <a:rPr lang="en-ES" dirty="0">
                <a:hlinkClick r:id="rId4"/>
              </a:rPr>
              <a:t>Full paper</a:t>
            </a:r>
            <a:endParaRPr lang="en-ES" dirty="0"/>
          </a:p>
        </p:txBody>
      </p:sp>
    </p:spTree>
    <p:extLst>
      <p:ext uri="{BB962C8B-B14F-4D97-AF65-F5344CB8AC3E}">
        <p14:creationId xmlns:p14="http://schemas.microsoft.com/office/powerpoint/2010/main" val="408674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Dataset (Experience)</a:t>
            </a:r>
          </a:p>
        </p:txBody>
      </p:sp>
      <p:pic>
        <p:nvPicPr>
          <p:cNvPr id="9" name="Imagen 8">
            <a:extLst>
              <a:ext uri="{FF2B5EF4-FFF2-40B4-BE49-F238E27FC236}">
                <a16:creationId xmlns:a16="http://schemas.microsoft.com/office/drawing/2014/main" id="{A87DBD60-F724-CC48-B8AA-F5A3E3E450C0}"/>
              </a:ext>
            </a:extLst>
          </p:cNvPr>
          <p:cNvPicPr>
            <a:picLocks noChangeAspect="1"/>
          </p:cNvPicPr>
          <p:nvPr/>
        </p:nvPicPr>
        <p:blipFill rotWithShape="1">
          <a:blip r:embed="rId2"/>
          <a:srcRect b="49584"/>
          <a:stretch/>
        </p:blipFill>
        <p:spPr>
          <a:xfrm>
            <a:off x="1421733" y="1690688"/>
            <a:ext cx="9555889" cy="4567237"/>
          </a:xfrm>
          <a:prstGeom prst="rect">
            <a:avLst/>
          </a:prstGeom>
        </p:spPr>
      </p:pic>
      <p:sp>
        <p:nvSpPr>
          <p:cNvPr id="3" name="Marcador de número de diapositiva 2">
            <a:extLst>
              <a:ext uri="{FF2B5EF4-FFF2-40B4-BE49-F238E27FC236}">
                <a16:creationId xmlns:a16="http://schemas.microsoft.com/office/drawing/2014/main" id="{ECDA8034-B65A-4E4E-9DA2-D8F9DB6F6E2A}"/>
              </a:ext>
            </a:extLst>
          </p:cNvPr>
          <p:cNvSpPr>
            <a:spLocks noGrp="1"/>
          </p:cNvSpPr>
          <p:nvPr>
            <p:ph type="sldNum" sz="quarter" idx="12"/>
          </p:nvPr>
        </p:nvSpPr>
        <p:spPr/>
        <p:txBody>
          <a:bodyPr/>
          <a:lstStyle/>
          <a:p>
            <a:fld id="{51FE4838-524A-B941-82D2-6B8FA12B4D1E}" type="slidenum">
              <a:rPr lang="es-ES" smtClean="0"/>
              <a:t>20</a:t>
            </a:fld>
            <a:endParaRPr lang="es-ES"/>
          </a:p>
        </p:txBody>
      </p:sp>
    </p:spTree>
    <p:extLst>
      <p:ext uri="{BB962C8B-B14F-4D97-AF65-F5344CB8AC3E}">
        <p14:creationId xmlns:p14="http://schemas.microsoft.com/office/powerpoint/2010/main" val="326331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Performance</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775332" y="1807369"/>
            <a:ext cx="5791200" cy="4432300"/>
          </a:xfrm>
        </p:spPr>
        <p:txBody>
          <a:bodyPr>
            <a:normAutofit/>
          </a:bodyPr>
          <a:lstStyle/>
          <a:p>
            <a:pPr marL="457200" lvl="1" indent="0">
              <a:buNone/>
            </a:pPr>
            <a:r>
              <a:rPr lang="en-GB" b="1" dirty="0">
                <a:solidFill>
                  <a:prstClr val="black">
                    <a:lumMod val="65000"/>
                    <a:lumOff val="35000"/>
                  </a:prstClr>
                </a:solidFill>
                <a:latin typeface="Century Gothic"/>
              </a:rPr>
              <a:t>Classification Task</a:t>
            </a:r>
          </a:p>
          <a:p>
            <a:pPr marL="457200" lvl="1" indent="0">
              <a:buNone/>
            </a:pPr>
            <a:endParaRPr lang="en-GB" dirty="0">
              <a:solidFill>
                <a:prstClr val="black">
                  <a:lumMod val="65000"/>
                  <a:lumOff val="35000"/>
                </a:prstClr>
              </a:solidFill>
              <a:latin typeface="Century Gothic"/>
            </a:endParaRPr>
          </a:p>
        </p:txBody>
      </p:sp>
      <p:sp>
        <p:nvSpPr>
          <p:cNvPr id="4" name="Marcador de número de diapositiva 3">
            <a:extLst>
              <a:ext uri="{FF2B5EF4-FFF2-40B4-BE49-F238E27FC236}">
                <a16:creationId xmlns:a16="http://schemas.microsoft.com/office/drawing/2014/main" id="{E046AD7D-8985-7D48-82DC-96BDD1444C72}"/>
              </a:ext>
            </a:extLst>
          </p:cNvPr>
          <p:cNvSpPr>
            <a:spLocks noGrp="1"/>
          </p:cNvSpPr>
          <p:nvPr>
            <p:ph type="sldNum" sz="quarter" idx="12"/>
          </p:nvPr>
        </p:nvSpPr>
        <p:spPr/>
        <p:txBody>
          <a:bodyPr/>
          <a:lstStyle/>
          <a:p>
            <a:fld id="{51FE4838-524A-B941-82D2-6B8FA12B4D1E}" type="slidenum">
              <a:rPr lang="es-ES" smtClean="0"/>
              <a:t>21</a:t>
            </a:fld>
            <a:endParaRPr lang="es-ES"/>
          </a:p>
        </p:txBody>
      </p:sp>
      <p:pic>
        <p:nvPicPr>
          <p:cNvPr id="14" name="Imagen 3">
            <a:extLst>
              <a:ext uri="{FF2B5EF4-FFF2-40B4-BE49-F238E27FC236}">
                <a16:creationId xmlns:a16="http://schemas.microsoft.com/office/drawing/2014/main" id="{75B1BAA7-78B8-564F-996E-D773CDCDB1F7}"/>
              </a:ext>
            </a:extLst>
          </p:cNvPr>
          <p:cNvPicPr>
            <a:picLocks noChangeAspect="1"/>
          </p:cNvPicPr>
          <p:nvPr/>
        </p:nvPicPr>
        <p:blipFill>
          <a:blip r:embed="rId2"/>
          <a:stretch>
            <a:fillRect/>
          </a:stretch>
        </p:blipFill>
        <p:spPr>
          <a:xfrm>
            <a:off x="2991235" y="2434580"/>
            <a:ext cx="6209530" cy="3805089"/>
          </a:xfrm>
          <a:prstGeom prst="rect">
            <a:avLst/>
          </a:prstGeom>
        </p:spPr>
      </p:pic>
    </p:spTree>
    <p:extLst>
      <p:ext uri="{BB962C8B-B14F-4D97-AF65-F5344CB8AC3E}">
        <p14:creationId xmlns:p14="http://schemas.microsoft.com/office/powerpoint/2010/main" val="4946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o 44">
            <a:extLst>
              <a:ext uri="{FF2B5EF4-FFF2-40B4-BE49-F238E27FC236}">
                <a16:creationId xmlns:a16="http://schemas.microsoft.com/office/drawing/2014/main" id="{AD123B06-00D0-A74A-BB4A-37739C6C8C93}"/>
              </a:ext>
            </a:extLst>
          </p:cNvPr>
          <p:cNvGrpSpPr/>
          <p:nvPr/>
        </p:nvGrpSpPr>
        <p:grpSpPr>
          <a:xfrm>
            <a:off x="711049" y="2764552"/>
            <a:ext cx="1241045" cy="1885262"/>
            <a:chOff x="-1451958" y="1319901"/>
            <a:chExt cx="1241045" cy="1885262"/>
          </a:xfrm>
        </p:grpSpPr>
        <p:pic>
          <p:nvPicPr>
            <p:cNvPr id="42" name="Imagen 41">
              <a:extLst>
                <a:ext uri="{FF2B5EF4-FFF2-40B4-BE49-F238E27FC236}">
                  <a16:creationId xmlns:a16="http://schemas.microsoft.com/office/drawing/2014/main" id="{0528E7CB-290C-D642-85F7-3A1E05D5FC0C}"/>
                </a:ext>
              </a:extLst>
            </p:cNvPr>
            <p:cNvPicPr>
              <a:picLocks noChangeAspect="1"/>
            </p:cNvPicPr>
            <p:nvPr/>
          </p:nvPicPr>
          <p:blipFill rotWithShape="1">
            <a:blip r:embed="rId2"/>
            <a:srcRect t="15854" r="71486" b="45088"/>
            <a:stretch/>
          </p:blipFill>
          <p:spPr>
            <a:xfrm>
              <a:off x="-1451958" y="1319901"/>
              <a:ext cx="1133475" cy="1552574"/>
            </a:xfrm>
            <a:prstGeom prst="rect">
              <a:avLst/>
            </a:prstGeom>
          </p:spPr>
        </p:pic>
        <p:sp>
          <p:nvSpPr>
            <p:cNvPr id="43" name="CuadroTexto 42">
              <a:extLst>
                <a:ext uri="{FF2B5EF4-FFF2-40B4-BE49-F238E27FC236}">
                  <a16:creationId xmlns:a16="http://schemas.microsoft.com/office/drawing/2014/main" id="{B7992AA1-B166-D94F-AB3E-ED1FE89527CE}"/>
                </a:ext>
              </a:extLst>
            </p:cNvPr>
            <p:cNvSpPr txBox="1"/>
            <p:nvPr/>
          </p:nvSpPr>
          <p:spPr>
            <a:xfrm>
              <a:off x="-1451958" y="2743498"/>
              <a:ext cx="1241045"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female</a:t>
              </a:r>
            </a:p>
          </p:txBody>
        </p:sp>
      </p:grpSp>
      <p:grpSp>
        <p:nvGrpSpPr>
          <p:cNvPr id="50" name="Grupo 49">
            <a:extLst>
              <a:ext uri="{FF2B5EF4-FFF2-40B4-BE49-F238E27FC236}">
                <a16:creationId xmlns:a16="http://schemas.microsoft.com/office/drawing/2014/main" id="{ADADEED6-5DA7-BD4A-8A4F-8DA12C1F34BB}"/>
              </a:ext>
            </a:extLst>
          </p:cNvPr>
          <p:cNvGrpSpPr/>
          <p:nvPr/>
        </p:nvGrpSpPr>
        <p:grpSpPr>
          <a:xfrm>
            <a:off x="987382" y="3188274"/>
            <a:ext cx="1021570" cy="1800225"/>
            <a:chOff x="726801" y="1728787"/>
            <a:chExt cx="1021570" cy="1800225"/>
          </a:xfrm>
        </p:grpSpPr>
        <p:pic>
          <p:nvPicPr>
            <p:cNvPr id="10" name="Imagen 9">
              <a:extLst>
                <a:ext uri="{FF2B5EF4-FFF2-40B4-BE49-F238E27FC236}">
                  <a16:creationId xmlns:a16="http://schemas.microsoft.com/office/drawing/2014/main" id="{B0F7262B-E0B9-FD49-9768-05254DBE55DF}"/>
                </a:ext>
              </a:extLst>
            </p:cNvPr>
            <p:cNvPicPr>
              <a:picLocks noChangeAspect="1"/>
            </p:cNvPicPr>
            <p:nvPr/>
          </p:nvPicPr>
          <p:blipFill rotWithShape="1">
            <a:blip r:embed="rId2"/>
            <a:srcRect l="26398" t="54912" r="50000" b="7947"/>
            <a:stretch/>
          </p:blipFill>
          <p:spPr>
            <a:xfrm>
              <a:off x="726801" y="1728787"/>
              <a:ext cx="938214" cy="1476376"/>
            </a:xfrm>
            <a:prstGeom prst="rect">
              <a:avLst/>
            </a:prstGeom>
          </p:spPr>
        </p:pic>
        <p:sp>
          <p:nvSpPr>
            <p:cNvPr id="47" name="CuadroTexto 46">
              <a:extLst>
                <a:ext uri="{FF2B5EF4-FFF2-40B4-BE49-F238E27FC236}">
                  <a16:creationId xmlns:a16="http://schemas.microsoft.com/office/drawing/2014/main" id="{E200345A-0E6F-4947-A1F6-CD548AE90C50}"/>
                </a:ext>
              </a:extLst>
            </p:cNvPr>
            <p:cNvSpPr txBox="1"/>
            <p:nvPr/>
          </p:nvSpPr>
          <p:spPr>
            <a:xfrm>
              <a:off x="803882" y="3067347"/>
              <a:ext cx="944489"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male</a:t>
              </a:r>
            </a:p>
          </p:txBody>
        </p:sp>
      </p:grpSp>
      <p:grpSp>
        <p:nvGrpSpPr>
          <p:cNvPr id="51" name="Grupo 50">
            <a:extLst>
              <a:ext uri="{FF2B5EF4-FFF2-40B4-BE49-F238E27FC236}">
                <a16:creationId xmlns:a16="http://schemas.microsoft.com/office/drawing/2014/main" id="{83B68AA1-EB4C-EC4C-AFAA-8AE48676B4BF}"/>
              </a:ext>
            </a:extLst>
          </p:cNvPr>
          <p:cNvGrpSpPr/>
          <p:nvPr/>
        </p:nvGrpSpPr>
        <p:grpSpPr>
          <a:xfrm>
            <a:off x="1346545" y="3427991"/>
            <a:ext cx="944489" cy="1800225"/>
            <a:chOff x="1735657" y="1728787"/>
            <a:chExt cx="944489" cy="1800225"/>
          </a:xfrm>
        </p:grpSpPr>
        <p:pic>
          <p:nvPicPr>
            <p:cNvPr id="12" name="Imagen 11">
              <a:extLst>
                <a:ext uri="{FF2B5EF4-FFF2-40B4-BE49-F238E27FC236}">
                  <a16:creationId xmlns:a16="http://schemas.microsoft.com/office/drawing/2014/main" id="{4F2E4A71-5B6E-E845-8BFD-DDC1279A4168}"/>
                </a:ext>
              </a:extLst>
            </p:cNvPr>
            <p:cNvPicPr>
              <a:picLocks noChangeAspect="1"/>
            </p:cNvPicPr>
            <p:nvPr/>
          </p:nvPicPr>
          <p:blipFill rotWithShape="1">
            <a:blip r:embed="rId2"/>
            <a:srcRect l="72844" t="54912" r="6669" b="7947"/>
            <a:stretch/>
          </p:blipFill>
          <p:spPr>
            <a:xfrm>
              <a:off x="1745851" y="1728787"/>
              <a:ext cx="814389" cy="1476376"/>
            </a:xfrm>
            <a:prstGeom prst="rect">
              <a:avLst/>
            </a:prstGeom>
          </p:spPr>
        </p:pic>
        <p:sp>
          <p:nvSpPr>
            <p:cNvPr id="46" name="CuadroTexto 45">
              <a:extLst>
                <a:ext uri="{FF2B5EF4-FFF2-40B4-BE49-F238E27FC236}">
                  <a16:creationId xmlns:a16="http://schemas.microsoft.com/office/drawing/2014/main" id="{9833526B-ED51-DA44-B97F-E64F5A0945B1}"/>
                </a:ext>
              </a:extLst>
            </p:cNvPr>
            <p:cNvSpPr txBox="1"/>
            <p:nvPr/>
          </p:nvSpPr>
          <p:spPr>
            <a:xfrm>
              <a:off x="1735657" y="3067347"/>
              <a:ext cx="944489"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male</a:t>
              </a:r>
            </a:p>
          </p:txBody>
        </p:sp>
      </p:grpSp>
      <p:grpSp>
        <p:nvGrpSpPr>
          <p:cNvPr id="52" name="Grupo 51">
            <a:extLst>
              <a:ext uri="{FF2B5EF4-FFF2-40B4-BE49-F238E27FC236}">
                <a16:creationId xmlns:a16="http://schemas.microsoft.com/office/drawing/2014/main" id="{4B43CEE8-3ABF-F94F-B390-5B6236A4D16F}"/>
              </a:ext>
            </a:extLst>
          </p:cNvPr>
          <p:cNvGrpSpPr/>
          <p:nvPr/>
        </p:nvGrpSpPr>
        <p:grpSpPr>
          <a:xfrm>
            <a:off x="1381858" y="3694417"/>
            <a:ext cx="1241045" cy="1839879"/>
            <a:chOff x="3509771" y="1652589"/>
            <a:chExt cx="1241045" cy="1839879"/>
          </a:xfrm>
        </p:grpSpPr>
        <p:pic>
          <p:nvPicPr>
            <p:cNvPr id="6" name="Imagen 5">
              <a:extLst>
                <a:ext uri="{FF2B5EF4-FFF2-40B4-BE49-F238E27FC236}">
                  <a16:creationId xmlns:a16="http://schemas.microsoft.com/office/drawing/2014/main" id="{D303ABBF-AB71-6E4C-99F4-AA3EB5ED6271}"/>
                </a:ext>
              </a:extLst>
            </p:cNvPr>
            <p:cNvPicPr>
              <a:picLocks noChangeAspect="1"/>
            </p:cNvPicPr>
            <p:nvPr/>
          </p:nvPicPr>
          <p:blipFill rotWithShape="1">
            <a:blip r:embed="rId2"/>
            <a:srcRect l="28594" t="15854" r="50559" b="45088"/>
            <a:stretch/>
          </p:blipFill>
          <p:spPr>
            <a:xfrm>
              <a:off x="3755230" y="1652589"/>
              <a:ext cx="828675" cy="1552574"/>
            </a:xfrm>
            <a:prstGeom prst="rect">
              <a:avLst/>
            </a:prstGeom>
          </p:spPr>
        </p:pic>
        <p:sp>
          <p:nvSpPr>
            <p:cNvPr id="44" name="CuadroTexto 43">
              <a:extLst>
                <a:ext uri="{FF2B5EF4-FFF2-40B4-BE49-F238E27FC236}">
                  <a16:creationId xmlns:a16="http://schemas.microsoft.com/office/drawing/2014/main" id="{16CDBC0B-0FAC-A34D-8BA7-46FB067B7034}"/>
                </a:ext>
              </a:extLst>
            </p:cNvPr>
            <p:cNvSpPr txBox="1"/>
            <p:nvPr/>
          </p:nvSpPr>
          <p:spPr>
            <a:xfrm>
              <a:off x="3509771" y="3030803"/>
              <a:ext cx="1241045"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female</a:t>
              </a:r>
            </a:p>
          </p:txBody>
        </p:sp>
      </p:grpSp>
      <p:grpSp>
        <p:nvGrpSpPr>
          <p:cNvPr id="36" name="Grupo 35">
            <a:extLst>
              <a:ext uri="{FF2B5EF4-FFF2-40B4-BE49-F238E27FC236}">
                <a16:creationId xmlns:a16="http://schemas.microsoft.com/office/drawing/2014/main" id="{A35E3864-C59B-E941-B3A5-91D60652C96A}"/>
              </a:ext>
            </a:extLst>
          </p:cNvPr>
          <p:cNvGrpSpPr/>
          <p:nvPr/>
        </p:nvGrpSpPr>
        <p:grpSpPr>
          <a:xfrm>
            <a:off x="1662129" y="3811154"/>
            <a:ext cx="1241045" cy="1885262"/>
            <a:chOff x="-659796" y="4182176"/>
            <a:chExt cx="1241045" cy="1885262"/>
          </a:xfrm>
        </p:grpSpPr>
        <p:pic>
          <p:nvPicPr>
            <p:cNvPr id="7" name="Imagen 6">
              <a:extLst>
                <a:ext uri="{FF2B5EF4-FFF2-40B4-BE49-F238E27FC236}">
                  <a16:creationId xmlns:a16="http://schemas.microsoft.com/office/drawing/2014/main" id="{BBDAA8A0-B118-D741-8684-C10A58D87DD0}"/>
                </a:ext>
              </a:extLst>
            </p:cNvPr>
            <p:cNvPicPr>
              <a:picLocks noChangeAspect="1"/>
            </p:cNvPicPr>
            <p:nvPr/>
          </p:nvPicPr>
          <p:blipFill rotWithShape="1">
            <a:blip r:embed="rId2"/>
            <a:srcRect l="48562" t="15854" r="28435" b="45088"/>
            <a:stretch/>
          </p:blipFill>
          <p:spPr>
            <a:xfrm>
              <a:off x="-464369" y="4182176"/>
              <a:ext cx="914401" cy="1552574"/>
            </a:xfrm>
            <a:prstGeom prst="rect">
              <a:avLst/>
            </a:prstGeom>
          </p:spPr>
        </p:pic>
        <p:sp>
          <p:nvSpPr>
            <p:cNvPr id="35" name="CuadroTexto 34">
              <a:extLst>
                <a:ext uri="{FF2B5EF4-FFF2-40B4-BE49-F238E27FC236}">
                  <a16:creationId xmlns:a16="http://schemas.microsoft.com/office/drawing/2014/main" id="{9319C46D-5A42-F240-A40C-8F22C4AB90C8}"/>
                </a:ext>
              </a:extLst>
            </p:cNvPr>
            <p:cNvSpPr txBox="1"/>
            <p:nvPr/>
          </p:nvSpPr>
          <p:spPr>
            <a:xfrm>
              <a:off x="-659796" y="5605773"/>
              <a:ext cx="1241045"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female</a:t>
              </a:r>
            </a:p>
          </p:txBody>
        </p:sp>
      </p:grpSp>
      <p:grpSp>
        <p:nvGrpSpPr>
          <p:cNvPr id="30" name="Grupo 29">
            <a:extLst>
              <a:ext uri="{FF2B5EF4-FFF2-40B4-BE49-F238E27FC236}">
                <a16:creationId xmlns:a16="http://schemas.microsoft.com/office/drawing/2014/main" id="{7DC7E840-6D48-8446-9CAF-5E0EC727B88F}"/>
              </a:ext>
            </a:extLst>
          </p:cNvPr>
          <p:cNvGrpSpPr/>
          <p:nvPr/>
        </p:nvGrpSpPr>
        <p:grpSpPr>
          <a:xfrm>
            <a:off x="2120588" y="4202914"/>
            <a:ext cx="944489" cy="1838324"/>
            <a:chOff x="2120588" y="3202780"/>
            <a:chExt cx="944489" cy="1838324"/>
          </a:xfrm>
        </p:grpSpPr>
        <p:pic>
          <p:nvPicPr>
            <p:cNvPr id="5" name="Imagen 4">
              <a:extLst>
                <a:ext uri="{FF2B5EF4-FFF2-40B4-BE49-F238E27FC236}">
                  <a16:creationId xmlns:a16="http://schemas.microsoft.com/office/drawing/2014/main" id="{487C9CFA-C201-5844-8E00-6055CAD41C4F}"/>
                </a:ext>
              </a:extLst>
            </p:cNvPr>
            <p:cNvPicPr>
              <a:picLocks noChangeAspect="1"/>
            </p:cNvPicPr>
            <p:nvPr/>
          </p:nvPicPr>
          <p:blipFill rotWithShape="1">
            <a:blip r:embed="rId2"/>
            <a:srcRect l="5871" t="54912" r="72923" b="7947"/>
            <a:stretch/>
          </p:blipFill>
          <p:spPr>
            <a:xfrm>
              <a:off x="2138759" y="3202780"/>
              <a:ext cx="842962" cy="1476376"/>
            </a:xfrm>
            <a:prstGeom prst="rect">
              <a:avLst/>
            </a:prstGeom>
          </p:spPr>
        </p:pic>
        <p:sp>
          <p:nvSpPr>
            <p:cNvPr id="28" name="CuadroTexto 27">
              <a:extLst>
                <a:ext uri="{FF2B5EF4-FFF2-40B4-BE49-F238E27FC236}">
                  <a16:creationId xmlns:a16="http://schemas.microsoft.com/office/drawing/2014/main" id="{217D8C80-B8CA-F543-91EC-A224D0680080}"/>
                </a:ext>
              </a:extLst>
            </p:cNvPr>
            <p:cNvSpPr txBox="1"/>
            <p:nvPr/>
          </p:nvSpPr>
          <p:spPr>
            <a:xfrm>
              <a:off x="2120588" y="4579439"/>
              <a:ext cx="944489"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male</a:t>
              </a:r>
            </a:p>
          </p:txBody>
        </p:sp>
      </p:grpSp>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a:xfrm>
            <a:off x="838200" y="365125"/>
            <a:ext cx="10515600" cy="1325563"/>
          </a:xfrm>
        </p:spPr>
        <p:txBody>
          <a:bodyPr>
            <a:normAutofit/>
          </a:bodyPr>
          <a:lstStyle/>
          <a:p>
            <a:r>
              <a:rPr lang="en-US" dirty="0">
                <a:solidFill>
                  <a:prstClr val="black">
                    <a:lumMod val="65000"/>
                    <a:lumOff val="35000"/>
                  </a:prstClr>
                </a:solidFill>
                <a:latin typeface="Century Gothic"/>
                <a:ea typeface="+mn-ea"/>
                <a:cs typeface="+mn-cs"/>
              </a:rPr>
              <a:t>Training</a:t>
            </a:r>
          </a:p>
        </p:txBody>
      </p:sp>
      <p:sp>
        <p:nvSpPr>
          <p:cNvPr id="32" name="Título 1">
            <a:extLst>
              <a:ext uri="{FF2B5EF4-FFF2-40B4-BE49-F238E27FC236}">
                <a16:creationId xmlns:a16="http://schemas.microsoft.com/office/drawing/2014/main" id="{89E2F6D0-DB57-2448-9248-0157BDE549EE}"/>
              </a:ext>
            </a:extLst>
          </p:cNvPr>
          <p:cNvSpPr txBox="1">
            <a:spLocks/>
          </p:cNvSpPr>
          <p:nvPr/>
        </p:nvSpPr>
        <p:spPr>
          <a:xfrm>
            <a:off x="8630748" y="2708175"/>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grpSp>
        <p:nvGrpSpPr>
          <p:cNvPr id="27" name="Grupo 26">
            <a:extLst>
              <a:ext uri="{FF2B5EF4-FFF2-40B4-BE49-F238E27FC236}">
                <a16:creationId xmlns:a16="http://schemas.microsoft.com/office/drawing/2014/main" id="{59A457C4-881D-0947-A7F5-3A087E746BE1}"/>
              </a:ext>
            </a:extLst>
          </p:cNvPr>
          <p:cNvGrpSpPr/>
          <p:nvPr/>
        </p:nvGrpSpPr>
        <p:grpSpPr>
          <a:xfrm>
            <a:off x="5049764" y="4159722"/>
            <a:ext cx="2307033" cy="1838324"/>
            <a:chOff x="7307659" y="3533775"/>
            <a:chExt cx="2828925" cy="2386013"/>
          </a:xfrm>
          <a:solidFill>
            <a:schemeClr val="bg1"/>
          </a:solidFill>
        </p:grpSpPr>
        <p:sp>
          <p:nvSpPr>
            <p:cNvPr id="26" name="Rectángulo redondeado 25">
              <a:extLst>
                <a:ext uri="{FF2B5EF4-FFF2-40B4-BE49-F238E27FC236}">
                  <a16:creationId xmlns:a16="http://schemas.microsoft.com/office/drawing/2014/main" id="{80CC2F26-C258-A44E-98CE-9642505A5881}"/>
                </a:ext>
              </a:extLst>
            </p:cNvPr>
            <p:cNvSpPr/>
            <p:nvPr/>
          </p:nvSpPr>
          <p:spPr>
            <a:xfrm>
              <a:off x="7307659" y="3533775"/>
              <a:ext cx="2828925" cy="2386013"/>
            </a:xfrm>
            <a:prstGeom prst="round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0CC791A-08E6-BB4E-9458-452BF59BCA8B}"/>
                </a:ext>
              </a:extLst>
            </p:cNvPr>
            <p:cNvSpPr/>
            <p:nvPr/>
          </p:nvSpPr>
          <p:spPr>
            <a:xfrm>
              <a:off x="9250759"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03275D4-B09A-F948-9F6A-7D96301FDCEE}"/>
                </a:ext>
              </a:extLst>
            </p:cNvPr>
            <p:cNvSpPr/>
            <p:nvPr/>
          </p:nvSpPr>
          <p:spPr>
            <a:xfrm>
              <a:off x="7931547"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209A3813-84D4-1945-BBBF-D1182FE03122}"/>
                </a:ext>
              </a:extLst>
            </p:cNvPr>
            <p:cNvSpPr/>
            <p:nvPr/>
          </p:nvSpPr>
          <p:spPr>
            <a:xfrm>
              <a:off x="8584010" y="4081464"/>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E7A314AD-6119-F146-AEF8-446C32634A03}"/>
                </a:ext>
              </a:extLst>
            </p:cNvPr>
            <p:cNvCxnSpPr>
              <a:stCxn id="15" idx="3"/>
              <a:endCxn id="14" idx="7"/>
            </p:cNvCxnSpPr>
            <p:nvPr/>
          </p:nvCxnSpPr>
          <p:spPr>
            <a:xfrm flipH="1">
              <a:off x="8169692" y="4313171"/>
              <a:ext cx="455177"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6D283EF-FBBE-1B4D-8BCA-F470DC3368A3}"/>
                </a:ext>
              </a:extLst>
            </p:cNvPr>
            <p:cNvCxnSpPr>
              <a:cxnSpLocks/>
              <a:stCxn id="13" idx="2"/>
              <a:endCxn id="14" idx="6"/>
            </p:cNvCxnSpPr>
            <p:nvPr/>
          </p:nvCxnSpPr>
          <p:spPr>
            <a:xfrm flipH="1">
              <a:off x="8210551" y="5236369"/>
              <a:ext cx="1040208" cy="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CD26959-7DB0-1549-A779-BEB653404BE7}"/>
                </a:ext>
              </a:extLst>
            </p:cNvPr>
            <p:cNvCxnSpPr>
              <a:cxnSpLocks/>
              <a:stCxn id="13" idx="1"/>
              <a:endCxn id="15" idx="5"/>
            </p:cNvCxnSpPr>
            <p:nvPr/>
          </p:nvCxnSpPr>
          <p:spPr>
            <a:xfrm flipH="1" flipV="1">
              <a:off x="8822155" y="4313171"/>
              <a:ext cx="469463"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58" name="Título 1">
            <a:extLst>
              <a:ext uri="{FF2B5EF4-FFF2-40B4-BE49-F238E27FC236}">
                <a16:creationId xmlns:a16="http://schemas.microsoft.com/office/drawing/2014/main" id="{0E348978-46A6-7244-A46D-12D28811ABF6}"/>
              </a:ext>
            </a:extLst>
          </p:cNvPr>
          <p:cNvSpPr txBox="1">
            <a:spLocks/>
          </p:cNvSpPr>
          <p:nvPr/>
        </p:nvSpPr>
        <p:spPr>
          <a:xfrm>
            <a:off x="8630748" y="2708175"/>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59" name="Título 1">
            <a:extLst>
              <a:ext uri="{FF2B5EF4-FFF2-40B4-BE49-F238E27FC236}">
                <a16:creationId xmlns:a16="http://schemas.microsoft.com/office/drawing/2014/main" id="{AF462020-A979-D244-A2C6-5A298090BD55}"/>
              </a:ext>
            </a:extLst>
          </p:cNvPr>
          <p:cNvSpPr txBox="1">
            <a:spLocks/>
          </p:cNvSpPr>
          <p:nvPr/>
        </p:nvSpPr>
        <p:spPr>
          <a:xfrm>
            <a:off x="8630878" y="2708175"/>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60" name="Título 1">
            <a:extLst>
              <a:ext uri="{FF2B5EF4-FFF2-40B4-BE49-F238E27FC236}">
                <a16:creationId xmlns:a16="http://schemas.microsoft.com/office/drawing/2014/main" id="{436CD72A-DF95-C94F-B042-2B75E4D9C818}"/>
              </a:ext>
            </a:extLst>
          </p:cNvPr>
          <p:cNvSpPr txBox="1">
            <a:spLocks/>
          </p:cNvSpPr>
          <p:nvPr/>
        </p:nvSpPr>
        <p:spPr>
          <a:xfrm>
            <a:off x="8630747" y="2708725"/>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61" name="Título 1">
            <a:extLst>
              <a:ext uri="{FF2B5EF4-FFF2-40B4-BE49-F238E27FC236}">
                <a16:creationId xmlns:a16="http://schemas.microsoft.com/office/drawing/2014/main" id="{B71C96DD-87DA-5149-8009-76EF27C8C5D6}"/>
              </a:ext>
            </a:extLst>
          </p:cNvPr>
          <p:cNvSpPr txBox="1">
            <a:spLocks/>
          </p:cNvSpPr>
          <p:nvPr/>
        </p:nvSpPr>
        <p:spPr>
          <a:xfrm>
            <a:off x="8625980" y="2718245"/>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62" name="Título 1">
            <a:extLst>
              <a:ext uri="{FF2B5EF4-FFF2-40B4-BE49-F238E27FC236}">
                <a16:creationId xmlns:a16="http://schemas.microsoft.com/office/drawing/2014/main" id="{D8C40EEC-31A6-D546-AF8B-E308032BF359}"/>
              </a:ext>
            </a:extLst>
          </p:cNvPr>
          <p:cNvSpPr txBox="1">
            <a:spLocks/>
          </p:cNvSpPr>
          <p:nvPr/>
        </p:nvSpPr>
        <p:spPr>
          <a:xfrm>
            <a:off x="8621082" y="2712423"/>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63" name="Título 1">
            <a:extLst>
              <a:ext uri="{FF2B5EF4-FFF2-40B4-BE49-F238E27FC236}">
                <a16:creationId xmlns:a16="http://schemas.microsoft.com/office/drawing/2014/main" id="{9B843B43-5169-DC42-8836-82BFBBA3F076}"/>
              </a:ext>
            </a:extLst>
          </p:cNvPr>
          <p:cNvSpPr txBox="1">
            <a:spLocks/>
          </p:cNvSpPr>
          <p:nvPr/>
        </p:nvSpPr>
        <p:spPr>
          <a:xfrm>
            <a:off x="5220071" y="2658936"/>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updating model…</a:t>
            </a:r>
          </a:p>
        </p:txBody>
      </p:sp>
      <p:sp>
        <p:nvSpPr>
          <p:cNvPr id="3" name="Marcador de número de diapositiva 2">
            <a:extLst>
              <a:ext uri="{FF2B5EF4-FFF2-40B4-BE49-F238E27FC236}">
                <a16:creationId xmlns:a16="http://schemas.microsoft.com/office/drawing/2014/main" id="{404DEE3F-BF2E-4D4C-A6AD-1E7AE61F3148}"/>
              </a:ext>
            </a:extLst>
          </p:cNvPr>
          <p:cNvSpPr>
            <a:spLocks noGrp="1"/>
          </p:cNvSpPr>
          <p:nvPr>
            <p:ph type="sldNum" sz="quarter" idx="12"/>
          </p:nvPr>
        </p:nvSpPr>
        <p:spPr/>
        <p:txBody>
          <a:bodyPr/>
          <a:lstStyle/>
          <a:p>
            <a:fld id="{51FE4838-524A-B941-82D2-6B8FA12B4D1E}" type="slidenum">
              <a:rPr lang="es-ES" smtClean="0"/>
              <a:t>22</a:t>
            </a:fld>
            <a:endParaRPr lang="es-ES"/>
          </a:p>
        </p:txBody>
      </p:sp>
    </p:spTree>
    <p:extLst>
      <p:ext uri="{BB962C8B-B14F-4D97-AF65-F5344CB8AC3E}">
        <p14:creationId xmlns:p14="http://schemas.microsoft.com/office/powerpoint/2010/main" val="9686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7 -7.40741E-7 L 0.43646 0.0044 " pathEditMode="relative" rAng="0" ptsTypes="AA">
                                      <p:cBhvr>
                                        <p:cTn id="6" dur="1500" fill="hold"/>
                                        <p:tgtEl>
                                          <p:spTgt spid="30"/>
                                        </p:tgtEl>
                                        <p:attrNameLst>
                                          <p:attrName>ppt_x</p:attrName>
                                          <p:attrName>ppt_y</p:attrName>
                                        </p:attrNameLst>
                                      </p:cBhvr>
                                      <p:rCtr x="21823" y="208"/>
                                    </p:animMotion>
                                  </p:childTnLst>
                                </p:cTn>
                              </p:par>
                            </p:childTnLst>
                          </p:cTn>
                        </p:par>
                        <p:par>
                          <p:cTn id="7" fill="hold">
                            <p:stCondLst>
                              <p:cond delay="1500"/>
                            </p:stCondLst>
                            <p:childTnLst>
                              <p:par>
                                <p:cTn id="8" presetID="3" presetClass="entr" presetSubtype="1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1000"/>
                                        <p:tgtEl>
                                          <p:spTgt spid="32"/>
                                        </p:tgtEl>
                                      </p:cBhvr>
                                    </p:animEffect>
                                  </p:childTnLst>
                                  <p:subTnLst>
                                    <p:animClr clrSpc="rgb" dir="cw">
                                      <p:cBhvr override="childStyle">
                                        <p:cTn dur="1" fill="hold" display="0" masterRel="nextClick" afterEffect="1"/>
                                        <p:tgtEl>
                                          <p:spTgt spid="32"/>
                                        </p:tgtEl>
                                        <p:attrNameLst>
                                          <p:attrName>ppt_c</p:attrName>
                                        </p:attrNameLst>
                                      </p:cBhvr>
                                      <p:to>
                                        <a:schemeClr val="bg2"/>
                                      </p:to>
                                    </p:animClr>
                                  </p:subTnLst>
                                </p:cTn>
                              </p:par>
                            </p:childTnLst>
                          </p:cTn>
                        </p:par>
                        <p:par>
                          <p:cTn id="11" fill="hold">
                            <p:stCondLst>
                              <p:cond delay="2500"/>
                            </p:stCondLst>
                            <p:childTnLst>
                              <p:par>
                                <p:cTn id="12" presetID="0" presetClass="path" presetSubtype="0" accel="50000" decel="50000" fill="hold" nodeType="afterEffect">
                                  <p:stCondLst>
                                    <p:cond delay="0"/>
                                  </p:stCondLst>
                                  <p:childTnLst>
                                    <p:animMotion origin="layout" path="M 0.02096 0.05393 L 0.45456 0.06088 " pathEditMode="relative" rAng="0" ptsTypes="AA">
                                      <p:cBhvr>
                                        <p:cTn id="13" dur="1500" fill="hold"/>
                                        <p:tgtEl>
                                          <p:spTgt spid="36"/>
                                        </p:tgtEl>
                                        <p:attrNameLst>
                                          <p:attrName>ppt_x</p:attrName>
                                          <p:attrName>ppt_y</p:attrName>
                                        </p:attrNameLst>
                                      </p:cBhvr>
                                      <p:rCtr x="21680" y="347"/>
                                    </p:animMotion>
                                  </p:childTnLst>
                                </p:cTn>
                              </p:par>
                            </p:childTnLst>
                          </p:cTn>
                        </p:par>
                        <p:par>
                          <p:cTn id="14" fill="hold">
                            <p:stCondLst>
                              <p:cond delay="4000"/>
                            </p:stCondLst>
                            <p:childTnLst>
                              <p:par>
                                <p:cTn id="15" presetID="3" presetClass="entr" presetSubtype="1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1000"/>
                                        <p:tgtEl>
                                          <p:spTgt spid="58"/>
                                        </p:tgtEl>
                                      </p:cBhvr>
                                    </p:animEffect>
                                  </p:childTnLst>
                                  <p:subTnLst>
                                    <p:set>
                                      <p:cBhvr override="childStyle">
                                        <p:cTn dur="1" fill="hold" display="0" masterRel="sameClick" afterEffect="1">
                                          <p:stCondLst>
                                            <p:cond evt="end" delay="0">
                                              <p:tn val="15"/>
                                            </p:cond>
                                          </p:stCondLst>
                                        </p:cTn>
                                        <p:tgtEl>
                                          <p:spTgt spid="58"/>
                                        </p:tgtEl>
                                        <p:attrNameLst>
                                          <p:attrName>style.visibility</p:attrName>
                                        </p:attrNameLst>
                                      </p:cBhvr>
                                      <p:to>
                                        <p:strVal val="hidden"/>
                                      </p:to>
                                    </p:set>
                                  </p:subTnLst>
                                </p:cTn>
                              </p:par>
                            </p:childTnLst>
                          </p:cTn>
                        </p:par>
                        <p:par>
                          <p:cTn id="18" fill="hold">
                            <p:stCondLst>
                              <p:cond delay="5000"/>
                            </p:stCondLst>
                            <p:childTnLst>
                              <p:par>
                                <p:cTn id="19" presetID="0" presetClass="path" presetSubtype="0" accel="50000" decel="50000" fill="hold" nodeType="afterEffect">
                                  <p:stCondLst>
                                    <p:cond delay="0"/>
                                  </p:stCondLst>
                                  <p:childTnLst>
                                    <p:animMotion origin="layout" path="M 0.04388 0.07523 L 0.47748 0.07731 " pathEditMode="relative" rAng="0" ptsTypes="AA">
                                      <p:cBhvr>
                                        <p:cTn id="20" dur="1500" fill="hold"/>
                                        <p:tgtEl>
                                          <p:spTgt spid="52"/>
                                        </p:tgtEl>
                                        <p:attrNameLst>
                                          <p:attrName>ppt_x</p:attrName>
                                          <p:attrName>ppt_y</p:attrName>
                                        </p:attrNameLst>
                                      </p:cBhvr>
                                      <p:rCtr x="21680" y="93"/>
                                    </p:animMotion>
                                  </p:childTnLst>
                                </p:cTn>
                              </p:par>
                            </p:childTnLst>
                          </p:cTn>
                        </p:par>
                        <p:par>
                          <p:cTn id="21" fill="hold">
                            <p:stCondLst>
                              <p:cond delay="6500"/>
                            </p:stCondLst>
                            <p:childTnLst>
                              <p:par>
                                <p:cTn id="22" presetID="3" presetClass="entr" presetSubtype="1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blinds(horizontal)">
                                      <p:cBhvr>
                                        <p:cTn id="24" dur="1000"/>
                                        <p:tgtEl>
                                          <p:spTgt spid="59"/>
                                        </p:tgtEl>
                                      </p:cBhvr>
                                    </p:animEffect>
                                  </p:childTnLst>
                                  <p:subTnLst>
                                    <p:set>
                                      <p:cBhvr override="childStyle">
                                        <p:cTn dur="1" fill="hold" display="0" masterRel="sameClick" afterEffect="1">
                                          <p:stCondLst>
                                            <p:cond evt="end" delay="0">
                                              <p:tn val="22"/>
                                            </p:cond>
                                          </p:stCondLst>
                                        </p:cTn>
                                        <p:tgtEl>
                                          <p:spTgt spid="59"/>
                                        </p:tgtEl>
                                        <p:attrNameLst>
                                          <p:attrName>style.visibility</p:attrName>
                                        </p:attrNameLst>
                                      </p:cBhvr>
                                      <p:to>
                                        <p:strVal val="hidden"/>
                                      </p:to>
                                    </p:set>
                                  </p:subTnLst>
                                </p:cTn>
                              </p:par>
                            </p:childTnLst>
                          </p:cTn>
                        </p:par>
                        <p:par>
                          <p:cTn id="25" fill="hold">
                            <p:stCondLst>
                              <p:cond delay="7500"/>
                            </p:stCondLst>
                            <p:childTnLst>
                              <p:par>
                                <p:cTn id="26" presetID="0" presetClass="path" presetSubtype="0" accel="50000" decel="50000" fill="hold" nodeType="afterEffect">
                                  <p:stCondLst>
                                    <p:cond delay="0"/>
                                  </p:stCondLst>
                                  <p:childTnLst>
                                    <p:animMotion origin="layout" path="M 0.06706 0.11991 L 0.49961 0.11528 " pathEditMode="relative" rAng="0" ptsTypes="AA">
                                      <p:cBhvr>
                                        <p:cTn id="27" dur="1500" fill="hold"/>
                                        <p:tgtEl>
                                          <p:spTgt spid="51"/>
                                        </p:tgtEl>
                                        <p:attrNameLst>
                                          <p:attrName>ppt_x</p:attrName>
                                          <p:attrName>ppt_y</p:attrName>
                                        </p:attrNameLst>
                                      </p:cBhvr>
                                      <p:rCtr x="21628" y="-231"/>
                                    </p:animMotion>
                                  </p:childTnLst>
                                </p:cTn>
                              </p:par>
                            </p:childTnLst>
                          </p:cTn>
                        </p:par>
                        <p:par>
                          <p:cTn id="28" fill="hold">
                            <p:stCondLst>
                              <p:cond delay="9000"/>
                            </p:stCondLst>
                            <p:childTnLst>
                              <p:par>
                                <p:cTn id="29" presetID="3" presetClass="entr" presetSubtype="1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linds(horizontal)">
                                      <p:cBhvr>
                                        <p:cTn id="31" dur="1000"/>
                                        <p:tgtEl>
                                          <p:spTgt spid="60"/>
                                        </p:tgtEl>
                                      </p:cBhvr>
                                    </p:animEffect>
                                  </p:childTnLst>
                                  <p:subTnLst>
                                    <p:set>
                                      <p:cBhvr override="childStyle">
                                        <p:cTn dur="1" fill="hold" display="0" masterRel="sameClick" afterEffect="1">
                                          <p:stCondLst>
                                            <p:cond evt="end" delay="0">
                                              <p:tn val="29"/>
                                            </p:cond>
                                          </p:stCondLst>
                                        </p:cTn>
                                        <p:tgtEl>
                                          <p:spTgt spid="60"/>
                                        </p:tgtEl>
                                        <p:attrNameLst>
                                          <p:attrName>style.visibility</p:attrName>
                                        </p:attrNameLst>
                                      </p:cBhvr>
                                      <p:to>
                                        <p:strVal val="hidden"/>
                                      </p:to>
                                    </p:set>
                                  </p:subTnLst>
                                </p:cTn>
                              </p:par>
                            </p:childTnLst>
                          </p:cTn>
                        </p:par>
                        <p:par>
                          <p:cTn id="32" fill="hold">
                            <p:stCondLst>
                              <p:cond delay="10000"/>
                            </p:stCondLst>
                            <p:childTnLst>
                              <p:par>
                                <p:cTn id="33" presetID="0" presetClass="path" presetSubtype="0" accel="50000" decel="50000" fill="hold" nodeType="afterEffect">
                                  <p:stCondLst>
                                    <p:cond delay="0"/>
                                  </p:stCondLst>
                                  <p:childTnLst>
                                    <p:animMotion origin="layout" path="M 0.10221 0.14352 L 0.52395 0.16621 " pathEditMode="relative" rAng="0" ptsTypes="AA">
                                      <p:cBhvr>
                                        <p:cTn id="34" dur="1500" fill="hold"/>
                                        <p:tgtEl>
                                          <p:spTgt spid="50"/>
                                        </p:tgtEl>
                                        <p:attrNameLst>
                                          <p:attrName>ppt_x</p:attrName>
                                          <p:attrName>ppt_y</p:attrName>
                                        </p:attrNameLst>
                                      </p:cBhvr>
                                      <p:rCtr x="21081" y="1134"/>
                                    </p:animMotion>
                                  </p:childTnLst>
                                </p:cTn>
                              </p:par>
                            </p:childTnLst>
                          </p:cTn>
                        </p:par>
                        <p:par>
                          <p:cTn id="35" fill="hold">
                            <p:stCondLst>
                              <p:cond delay="11500"/>
                            </p:stCondLst>
                            <p:childTnLst>
                              <p:par>
                                <p:cTn id="36" presetID="3" presetClass="entr" presetSubtype="10"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blinds(horizontal)">
                                      <p:cBhvr>
                                        <p:cTn id="38" dur="1000"/>
                                        <p:tgtEl>
                                          <p:spTgt spid="62"/>
                                        </p:tgtEl>
                                      </p:cBhvr>
                                    </p:animEffect>
                                  </p:childTnLst>
                                  <p:subTnLst>
                                    <p:set>
                                      <p:cBhvr override="childStyle">
                                        <p:cTn dur="1" fill="hold" display="0" masterRel="sameClick" afterEffect="1">
                                          <p:stCondLst>
                                            <p:cond evt="end" delay="0">
                                              <p:tn val="36"/>
                                            </p:cond>
                                          </p:stCondLst>
                                        </p:cTn>
                                        <p:tgtEl>
                                          <p:spTgt spid="62"/>
                                        </p:tgtEl>
                                        <p:attrNameLst>
                                          <p:attrName>style.visibility</p:attrName>
                                        </p:attrNameLst>
                                      </p:cBhvr>
                                      <p:to>
                                        <p:strVal val="hidden"/>
                                      </p:to>
                                    </p:set>
                                  </p:subTnLst>
                                </p:cTn>
                              </p:par>
                            </p:childTnLst>
                          </p:cTn>
                        </p:par>
                        <p:par>
                          <p:cTn id="39" fill="hold">
                            <p:stCondLst>
                              <p:cond delay="12500"/>
                            </p:stCondLst>
                            <p:childTnLst>
                              <p:par>
                                <p:cTn id="40" presetID="0" presetClass="path" presetSubtype="0" accel="50000" decel="50000" fill="hold" nodeType="afterEffect">
                                  <p:stCondLst>
                                    <p:cond delay="0"/>
                                  </p:stCondLst>
                                  <p:childTnLst>
                                    <p:animMotion origin="layout" path="M 0.10352 0.20579 L 0.52917 0.21921 " pathEditMode="relative" rAng="0" ptsTypes="AA">
                                      <p:cBhvr>
                                        <p:cTn id="41" dur="1500" fill="hold"/>
                                        <p:tgtEl>
                                          <p:spTgt spid="45"/>
                                        </p:tgtEl>
                                        <p:attrNameLst>
                                          <p:attrName>ppt_x</p:attrName>
                                          <p:attrName>ppt_y</p:attrName>
                                        </p:attrNameLst>
                                      </p:cBhvr>
                                      <p:rCtr x="21276" y="671"/>
                                    </p:animMotion>
                                  </p:childTnLst>
                                </p:cTn>
                              </p:par>
                            </p:childTnLst>
                          </p:cTn>
                        </p:par>
                        <p:par>
                          <p:cTn id="42" fill="hold">
                            <p:stCondLst>
                              <p:cond delay="14000"/>
                            </p:stCondLst>
                            <p:childTnLst>
                              <p:par>
                                <p:cTn id="43" presetID="3" presetClass="entr" presetSubtype="10"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linds(horizontal)">
                                      <p:cBhvr>
                                        <p:cTn id="45"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8" grpId="0"/>
      <p:bldP spid="59" grpId="0"/>
      <p:bldP spid="60" grpId="0"/>
      <p:bldP spid="62"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upo 55">
            <a:extLst>
              <a:ext uri="{FF2B5EF4-FFF2-40B4-BE49-F238E27FC236}">
                <a16:creationId xmlns:a16="http://schemas.microsoft.com/office/drawing/2014/main" id="{59F9F9A0-35D9-A342-9520-5A85B6F7E23F}"/>
              </a:ext>
            </a:extLst>
          </p:cNvPr>
          <p:cNvGrpSpPr/>
          <p:nvPr/>
        </p:nvGrpSpPr>
        <p:grpSpPr>
          <a:xfrm>
            <a:off x="881884" y="2236889"/>
            <a:ext cx="928688" cy="1891358"/>
            <a:chOff x="10596959" y="138114"/>
            <a:chExt cx="928688" cy="1891358"/>
          </a:xfrm>
        </p:grpSpPr>
        <p:pic>
          <p:nvPicPr>
            <p:cNvPr id="57" name="Imagen 56">
              <a:extLst>
                <a:ext uri="{FF2B5EF4-FFF2-40B4-BE49-F238E27FC236}">
                  <a16:creationId xmlns:a16="http://schemas.microsoft.com/office/drawing/2014/main" id="{A8F4557C-E378-284E-A490-E7B8F03C9A78}"/>
                </a:ext>
              </a:extLst>
            </p:cNvPr>
            <p:cNvPicPr>
              <a:picLocks noChangeAspect="1"/>
            </p:cNvPicPr>
            <p:nvPr/>
          </p:nvPicPr>
          <p:blipFill rotWithShape="1">
            <a:blip r:embed="rId2"/>
            <a:srcRect l="71326" t="15854" r="5312" b="45088"/>
            <a:stretch/>
          </p:blipFill>
          <p:spPr>
            <a:xfrm>
              <a:off x="10596959" y="138114"/>
              <a:ext cx="928688" cy="1552574"/>
            </a:xfrm>
            <a:prstGeom prst="rect">
              <a:avLst/>
            </a:prstGeom>
          </p:spPr>
        </p:pic>
        <p:sp>
          <p:nvSpPr>
            <p:cNvPr id="64" name="CuadroTexto 63">
              <a:extLst>
                <a:ext uri="{FF2B5EF4-FFF2-40B4-BE49-F238E27FC236}">
                  <a16:creationId xmlns:a16="http://schemas.microsoft.com/office/drawing/2014/main" id="{539FDC44-84FD-E744-A6CC-3F5BDD57457D}"/>
                </a:ext>
              </a:extLst>
            </p:cNvPr>
            <p:cNvSpPr txBox="1"/>
            <p:nvPr/>
          </p:nvSpPr>
          <p:spPr>
            <a:xfrm>
              <a:off x="10902185" y="1567807"/>
              <a:ext cx="365806"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a:t>
              </a:r>
            </a:p>
          </p:txBody>
        </p:sp>
      </p:grpSp>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a:xfrm>
            <a:off x="838200" y="365125"/>
            <a:ext cx="10515600" cy="1325563"/>
          </a:xfrm>
        </p:spPr>
        <p:txBody>
          <a:bodyPr>
            <a:normAutofit/>
          </a:bodyPr>
          <a:lstStyle/>
          <a:p>
            <a:r>
              <a:rPr lang="en-US" dirty="0">
                <a:solidFill>
                  <a:prstClr val="black">
                    <a:lumMod val="65000"/>
                    <a:lumOff val="35000"/>
                  </a:prstClr>
                </a:solidFill>
                <a:latin typeface="Century Gothic"/>
                <a:ea typeface="+mn-ea"/>
                <a:cs typeface="+mn-cs"/>
              </a:rPr>
              <a:t>Testing</a:t>
            </a:r>
          </a:p>
        </p:txBody>
      </p:sp>
      <p:grpSp>
        <p:nvGrpSpPr>
          <p:cNvPr id="27" name="Grupo 26">
            <a:extLst>
              <a:ext uri="{FF2B5EF4-FFF2-40B4-BE49-F238E27FC236}">
                <a16:creationId xmlns:a16="http://schemas.microsoft.com/office/drawing/2014/main" id="{59A457C4-881D-0947-A7F5-3A087E746BE1}"/>
              </a:ext>
            </a:extLst>
          </p:cNvPr>
          <p:cNvGrpSpPr/>
          <p:nvPr/>
        </p:nvGrpSpPr>
        <p:grpSpPr>
          <a:xfrm>
            <a:off x="6932353" y="4202914"/>
            <a:ext cx="2307033" cy="1838324"/>
            <a:chOff x="7307659" y="3533775"/>
            <a:chExt cx="2828925" cy="2386013"/>
          </a:xfrm>
          <a:solidFill>
            <a:schemeClr val="bg1"/>
          </a:solidFill>
        </p:grpSpPr>
        <p:sp>
          <p:nvSpPr>
            <p:cNvPr id="26" name="Rectángulo redondeado 25">
              <a:extLst>
                <a:ext uri="{FF2B5EF4-FFF2-40B4-BE49-F238E27FC236}">
                  <a16:creationId xmlns:a16="http://schemas.microsoft.com/office/drawing/2014/main" id="{80CC2F26-C258-A44E-98CE-9642505A5881}"/>
                </a:ext>
              </a:extLst>
            </p:cNvPr>
            <p:cNvSpPr/>
            <p:nvPr/>
          </p:nvSpPr>
          <p:spPr>
            <a:xfrm>
              <a:off x="7307659" y="3533775"/>
              <a:ext cx="2828925" cy="2386013"/>
            </a:xfrm>
            <a:prstGeom prst="round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0CC791A-08E6-BB4E-9458-452BF59BCA8B}"/>
                </a:ext>
              </a:extLst>
            </p:cNvPr>
            <p:cNvSpPr/>
            <p:nvPr/>
          </p:nvSpPr>
          <p:spPr>
            <a:xfrm>
              <a:off x="9250759"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03275D4-B09A-F948-9F6A-7D96301FDCEE}"/>
                </a:ext>
              </a:extLst>
            </p:cNvPr>
            <p:cNvSpPr/>
            <p:nvPr/>
          </p:nvSpPr>
          <p:spPr>
            <a:xfrm>
              <a:off x="7931547"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209A3813-84D4-1945-BBBF-D1182FE03122}"/>
                </a:ext>
              </a:extLst>
            </p:cNvPr>
            <p:cNvSpPr/>
            <p:nvPr/>
          </p:nvSpPr>
          <p:spPr>
            <a:xfrm>
              <a:off x="8584010" y="4081464"/>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E7A314AD-6119-F146-AEF8-446C32634A03}"/>
                </a:ext>
              </a:extLst>
            </p:cNvPr>
            <p:cNvCxnSpPr>
              <a:stCxn id="15" idx="3"/>
              <a:endCxn id="14" idx="7"/>
            </p:cNvCxnSpPr>
            <p:nvPr/>
          </p:nvCxnSpPr>
          <p:spPr>
            <a:xfrm flipH="1">
              <a:off x="8169692" y="4313171"/>
              <a:ext cx="455177"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6D283EF-FBBE-1B4D-8BCA-F470DC3368A3}"/>
                </a:ext>
              </a:extLst>
            </p:cNvPr>
            <p:cNvCxnSpPr>
              <a:cxnSpLocks/>
              <a:stCxn id="13" idx="2"/>
              <a:endCxn id="14" idx="6"/>
            </p:cNvCxnSpPr>
            <p:nvPr/>
          </p:nvCxnSpPr>
          <p:spPr>
            <a:xfrm flipH="1">
              <a:off x="8210551" y="5236369"/>
              <a:ext cx="1040208" cy="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CD26959-7DB0-1549-A779-BEB653404BE7}"/>
                </a:ext>
              </a:extLst>
            </p:cNvPr>
            <p:cNvCxnSpPr>
              <a:cxnSpLocks/>
              <a:stCxn id="13" idx="1"/>
              <a:endCxn id="15" idx="5"/>
            </p:cNvCxnSpPr>
            <p:nvPr/>
          </p:nvCxnSpPr>
          <p:spPr>
            <a:xfrm flipH="1" flipV="1">
              <a:off x="8822155" y="4313171"/>
              <a:ext cx="469463"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55" name="Título 1">
            <a:extLst>
              <a:ext uri="{FF2B5EF4-FFF2-40B4-BE49-F238E27FC236}">
                <a16:creationId xmlns:a16="http://schemas.microsoft.com/office/drawing/2014/main" id="{6A989970-A76A-C442-AA63-F129998B37E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lumMod val="65000"/>
                    <a:lumOff val="35000"/>
                  </a:prstClr>
                </a:solidFill>
                <a:latin typeface="Century Gothic"/>
                <a:ea typeface="+mn-ea"/>
                <a:cs typeface="+mn-cs"/>
              </a:rPr>
              <a:t>Testing: (probability)</a:t>
            </a:r>
          </a:p>
        </p:txBody>
      </p:sp>
      <p:sp>
        <p:nvSpPr>
          <p:cNvPr id="32" name="Título 1">
            <a:extLst>
              <a:ext uri="{FF2B5EF4-FFF2-40B4-BE49-F238E27FC236}">
                <a16:creationId xmlns:a16="http://schemas.microsoft.com/office/drawing/2014/main" id="{89E2F6D0-DB57-2448-9248-0157BDE549EE}"/>
              </a:ext>
            </a:extLst>
          </p:cNvPr>
          <p:cNvSpPr txBox="1">
            <a:spLocks/>
          </p:cNvSpPr>
          <p:nvPr/>
        </p:nvSpPr>
        <p:spPr>
          <a:xfrm>
            <a:off x="5924080" y="2525658"/>
            <a:ext cx="3410611"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This is a female 	( 98% sure)</a:t>
            </a:r>
          </a:p>
        </p:txBody>
      </p:sp>
      <p:grpSp>
        <p:nvGrpSpPr>
          <p:cNvPr id="25" name="Grupo 24">
            <a:extLst>
              <a:ext uri="{FF2B5EF4-FFF2-40B4-BE49-F238E27FC236}">
                <a16:creationId xmlns:a16="http://schemas.microsoft.com/office/drawing/2014/main" id="{9A82A8D0-3714-0D48-851F-170E0C396FA6}"/>
              </a:ext>
            </a:extLst>
          </p:cNvPr>
          <p:cNvGrpSpPr/>
          <p:nvPr/>
        </p:nvGrpSpPr>
        <p:grpSpPr>
          <a:xfrm>
            <a:off x="877093" y="2236889"/>
            <a:ext cx="928688" cy="1891358"/>
            <a:chOff x="10596959" y="138114"/>
            <a:chExt cx="928688" cy="1891358"/>
          </a:xfrm>
        </p:grpSpPr>
        <p:pic>
          <p:nvPicPr>
            <p:cNvPr id="28" name="Imagen 27">
              <a:extLst>
                <a:ext uri="{FF2B5EF4-FFF2-40B4-BE49-F238E27FC236}">
                  <a16:creationId xmlns:a16="http://schemas.microsoft.com/office/drawing/2014/main" id="{F22F123A-280C-9845-9291-F38A3C0BCB7F}"/>
                </a:ext>
              </a:extLst>
            </p:cNvPr>
            <p:cNvPicPr>
              <a:picLocks noChangeAspect="1"/>
            </p:cNvPicPr>
            <p:nvPr/>
          </p:nvPicPr>
          <p:blipFill rotWithShape="1">
            <a:blip r:embed="rId2"/>
            <a:srcRect l="71326" t="15854" r="5312" b="45088"/>
            <a:stretch/>
          </p:blipFill>
          <p:spPr>
            <a:xfrm>
              <a:off x="10596959" y="138114"/>
              <a:ext cx="928688" cy="1552574"/>
            </a:xfrm>
            <a:prstGeom prst="rect">
              <a:avLst/>
            </a:prstGeom>
          </p:spPr>
        </p:pic>
        <p:sp>
          <p:nvSpPr>
            <p:cNvPr id="29" name="CuadroTexto 28">
              <a:extLst>
                <a:ext uri="{FF2B5EF4-FFF2-40B4-BE49-F238E27FC236}">
                  <a16:creationId xmlns:a16="http://schemas.microsoft.com/office/drawing/2014/main" id="{AC6C3218-4494-5440-BCE7-2889EDB51E07}"/>
                </a:ext>
              </a:extLst>
            </p:cNvPr>
            <p:cNvSpPr txBox="1"/>
            <p:nvPr/>
          </p:nvSpPr>
          <p:spPr>
            <a:xfrm>
              <a:off x="10902185" y="1567807"/>
              <a:ext cx="365806"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a:t>
              </a:r>
            </a:p>
          </p:txBody>
        </p:sp>
      </p:grpSp>
      <p:sp>
        <p:nvSpPr>
          <p:cNvPr id="3" name="Marcador de número de diapositiva 2">
            <a:extLst>
              <a:ext uri="{FF2B5EF4-FFF2-40B4-BE49-F238E27FC236}">
                <a16:creationId xmlns:a16="http://schemas.microsoft.com/office/drawing/2014/main" id="{7EF8701E-FE04-CD4B-BED2-8D8CF2012F54}"/>
              </a:ext>
            </a:extLst>
          </p:cNvPr>
          <p:cNvSpPr>
            <a:spLocks noGrp="1"/>
          </p:cNvSpPr>
          <p:nvPr>
            <p:ph type="sldNum" sz="quarter" idx="12"/>
          </p:nvPr>
        </p:nvSpPr>
        <p:spPr/>
        <p:txBody>
          <a:bodyPr/>
          <a:lstStyle/>
          <a:p>
            <a:fld id="{51FE4838-524A-B941-82D2-6B8FA12B4D1E}" type="slidenum">
              <a:rPr lang="es-ES" smtClean="0"/>
              <a:t>23</a:t>
            </a:fld>
            <a:endParaRPr lang="es-ES"/>
          </a:p>
        </p:txBody>
      </p:sp>
    </p:spTree>
    <p:extLst>
      <p:ext uri="{BB962C8B-B14F-4D97-AF65-F5344CB8AC3E}">
        <p14:creationId xmlns:p14="http://schemas.microsoft.com/office/powerpoint/2010/main" val="91933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6614 0.28194 L 0.5595 0.28403 " pathEditMode="relative" rAng="0" ptsTypes="AA">
                                      <p:cBhvr>
                                        <p:cTn id="6" dur="1500" fill="hold"/>
                                        <p:tgtEl>
                                          <p:spTgt spid="56"/>
                                        </p:tgtEl>
                                        <p:attrNameLst>
                                          <p:attrName>ppt_x</p:attrName>
                                          <p:attrName>ppt_y</p:attrName>
                                        </p:attrNameLst>
                                      </p:cBhvr>
                                      <p:rCtr x="19661" y="93"/>
                                    </p:animMotion>
                                  </p:childTnLst>
                                </p:cTn>
                              </p:par>
                            </p:childTnLst>
                          </p:cTn>
                        </p:par>
                        <p:par>
                          <p:cTn id="7" fill="hold">
                            <p:stCondLst>
                              <p:cond delay="1500"/>
                            </p:stCondLst>
                            <p:childTnLst>
                              <p:par>
                                <p:cTn id="8" presetID="14" presetClass="entr" presetSubtype="1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childTnLst>
                          </p:cTn>
                        </p:par>
                        <p:par>
                          <p:cTn id="11" fill="hold">
                            <p:stCondLst>
                              <p:cond delay="20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0446E8AB-0DF2-F943-8A23-3AAE7572B42A}"/>
              </a:ext>
            </a:extLst>
          </p:cNvPr>
          <p:cNvGrpSpPr/>
          <p:nvPr/>
        </p:nvGrpSpPr>
        <p:grpSpPr>
          <a:xfrm>
            <a:off x="838200" y="2050011"/>
            <a:ext cx="885825" cy="1743173"/>
            <a:chOff x="9250759" y="257173"/>
            <a:chExt cx="885825" cy="1743173"/>
          </a:xfrm>
        </p:grpSpPr>
        <p:pic>
          <p:nvPicPr>
            <p:cNvPr id="29" name="Imagen 28">
              <a:extLst>
                <a:ext uri="{FF2B5EF4-FFF2-40B4-BE49-F238E27FC236}">
                  <a16:creationId xmlns:a16="http://schemas.microsoft.com/office/drawing/2014/main" id="{C2015C25-57A4-844A-B37E-67C6709CC3F0}"/>
                </a:ext>
              </a:extLst>
            </p:cNvPr>
            <p:cNvPicPr>
              <a:picLocks noChangeAspect="1"/>
            </p:cNvPicPr>
            <p:nvPr/>
          </p:nvPicPr>
          <p:blipFill rotWithShape="1">
            <a:blip r:embed="rId2"/>
            <a:srcRect l="49241" t="54912" r="28474" b="7947"/>
            <a:stretch/>
          </p:blipFill>
          <p:spPr>
            <a:xfrm>
              <a:off x="9250759" y="257173"/>
              <a:ext cx="885825" cy="1476376"/>
            </a:xfrm>
            <a:prstGeom prst="rect">
              <a:avLst/>
            </a:prstGeom>
          </p:spPr>
        </p:pic>
        <p:sp>
          <p:nvSpPr>
            <p:cNvPr id="30" name="CuadroTexto 29">
              <a:extLst>
                <a:ext uri="{FF2B5EF4-FFF2-40B4-BE49-F238E27FC236}">
                  <a16:creationId xmlns:a16="http://schemas.microsoft.com/office/drawing/2014/main" id="{F7B6110E-B616-E340-9991-A447F468DA30}"/>
                </a:ext>
              </a:extLst>
            </p:cNvPr>
            <p:cNvSpPr txBox="1"/>
            <p:nvPr/>
          </p:nvSpPr>
          <p:spPr>
            <a:xfrm>
              <a:off x="9510768" y="1538681"/>
              <a:ext cx="365806"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a:t>
              </a:r>
            </a:p>
          </p:txBody>
        </p:sp>
      </p:grpSp>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a:xfrm>
            <a:off x="838200" y="365125"/>
            <a:ext cx="10515600" cy="1325563"/>
          </a:xfrm>
        </p:spPr>
        <p:txBody>
          <a:bodyPr>
            <a:normAutofit/>
          </a:bodyPr>
          <a:lstStyle/>
          <a:p>
            <a:r>
              <a:rPr lang="en-US" dirty="0">
                <a:solidFill>
                  <a:prstClr val="black">
                    <a:lumMod val="65000"/>
                    <a:lumOff val="35000"/>
                  </a:prstClr>
                </a:solidFill>
                <a:latin typeface="Century Gothic"/>
                <a:ea typeface="+mn-ea"/>
                <a:cs typeface="+mn-cs"/>
              </a:rPr>
              <a:t>Testing</a:t>
            </a:r>
          </a:p>
        </p:txBody>
      </p:sp>
      <p:grpSp>
        <p:nvGrpSpPr>
          <p:cNvPr id="27" name="Grupo 26">
            <a:extLst>
              <a:ext uri="{FF2B5EF4-FFF2-40B4-BE49-F238E27FC236}">
                <a16:creationId xmlns:a16="http://schemas.microsoft.com/office/drawing/2014/main" id="{59A457C4-881D-0947-A7F5-3A087E746BE1}"/>
              </a:ext>
            </a:extLst>
          </p:cNvPr>
          <p:cNvGrpSpPr/>
          <p:nvPr/>
        </p:nvGrpSpPr>
        <p:grpSpPr>
          <a:xfrm>
            <a:off x="6932353" y="4202914"/>
            <a:ext cx="2307033" cy="1838324"/>
            <a:chOff x="7307659" y="3533775"/>
            <a:chExt cx="2828925" cy="2386013"/>
          </a:xfrm>
          <a:solidFill>
            <a:schemeClr val="bg1"/>
          </a:solidFill>
        </p:grpSpPr>
        <p:sp>
          <p:nvSpPr>
            <p:cNvPr id="26" name="Rectángulo redondeado 25">
              <a:extLst>
                <a:ext uri="{FF2B5EF4-FFF2-40B4-BE49-F238E27FC236}">
                  <a16:creationId xmlns:a16="http://schemas.microsoft.com/office/drawing/2014/main" id="{80CC2F26-C258-A44E-98CE-9642505A5881}"/>
                </a:ext>
              </a:extLst>
            </p:cNvPr>
            <p:cNvSpPr/>
            <p:nvPr/>
          </p:nvSpPr>
          <p:spPr>
            <a:xfrm>
              <a:off x="7307659" y="3533775"/>
              <a:ext cx="2828925" cy="2386013"/>
            </a:xfrm>
            <a:prstGeom prst="round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0CC791A-08E6-BB4E-9458-452BF59BCA8B}"/>
                </a:ext>
              </a:extLst>
            </p:cNvPr>
            <p:cNvSpPr/>
            <p:nvPr/>
          </p:nvSpPr>
          <p:spPr>
            <a:xfrm>
              <a:off x="9250759"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E03275D4-B09A-F948-9F6A-7D96301FDCEE}"/>
                </a:ext>
              </a:extLst>
            </p:cNvPr>
            <p:cNvSpPr/>
            <p:nvPr/>
          </p:nvSpPr>
          <p:spPr>
            <a:xfrm>
              <a:off x="7931547" y="5100638"/>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209A3813-84D4-1945-BBBF-D1182FE03122}"/>
                </a:ext>
              </a:extLst>
            </p:cNvPr>
            <p:cNvSpPr/>
            <p:nvPr/>
          </p:nvSpPr>
          <p:spPr>
            <a:xfrm>
              <a:off x="8584010" y="4081464"/>
              <a:ext cx="279004" cy="27146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E7A314AD-6119-F146-AEF8-446C32634A03}"/>
                </a:ext>
              </a:extLst>
            </p:cNvPr>
            <p:cNvCxnSpPr>
              <a:stCxn id="15" idx="3"/>
              <a:endCxn id="14" idx="7"/>
            </p:cNvCxnSpPr>
            <p:nvPr/>
          </p:nvCxnSpPr>
          <p:spPr>
            <a:xfrm flipH="1">
              <a:off x="8169692" y="4313171"/>
              <a:ext cx="455177"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6D283EF-FBBE-1B4D-8BCA-F470DC3368A3}"/>
                </a:ext>
              </a:extLst>
            </p:cNvPr>
            <p:cNvCxnSpPr>
              <a:cxnSpLocks/>
              <a:stCxn id="13" idx="2"/>
              <a:endCxn id="14" idx="6"/>
            </p:cNvCxnSpPr>
            <p:nvPr/>
          </p:nvCxnSpPr>
          <p:spPr>
            <a:xfrm flipH="1">
              <a:off x="8210551" y="5236369"/>
              <a:ext cx="1040208" cy="0"/>
            </a:xfrm>
            <a:prstGeom prst="line">
              <a:avLst/>
            </a:prstGeom>
            <a:grpFill/>
            <a:ln w="28575"/>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CD26959-7DB0-1549-A779-BEB653404BE7}"/>
                </a:ext>
              </a:extLst>
            </p:cNvPr>
            <p:cNvCxnSpPr>
              <a:cxnSpLocks/>
              <a:stCxn id="13" idx="1"/>
              <a:endCxn id="15" idx="5"/>
            </p:cNvCxnSpPr>
            <p:nvPr/>
          </p:nvCxnSpPr>
          <p:spPr>
            <a:xfrm flipH="1" flipV="1">
              <a:off x="8822155" y="4313171"/>
              <a:ext cx="469463" cy="827222"/>
            </a:xfrm>
            <a:prstGeom prst="line">
              <a:avLst/>
            </a:prstGeom>
            <a:grpFill/>
            <a:ln w="28575"/>
          </p:spPr>
          <p:style>
            <a:lnRef idx="1">
              <a:schemeClr val="accent1"/>
            </a:lnRef>
            <a:fillRef idx="0">
              <a:schemeClr val="accent1"/>
            </a:fillRef>
            <a:effectRef idx="0">
              <a:schemeClr val="accent1"/>
            </a:effectRef>
            <a:fontRef idx="minor">
              <a:schemeClr val="tx1"/>
            </a:fontRef>
          </p:style>
        </p:cxnSp>
      </p:grpSp>
      <p:sp>
        <p:nvSpPr>
          <p:cNvPr id="55" name="Título 1">
            <a:extLst>
              <a:ext uri="{FF2B5EF4-FFF2-40B4-BE49-F238E27FC236}">
                <a16:creationId xmlns:a16="http://schemas.microsoft.com/office/drawing/2014/main" id="{6A989970-A76A-C442-AA63-F129998B37E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lumMod val="65000"/>
                    <a:lumOff val="35000"/>
                  </a:prstClr>
                </a:solidFill>
                <a:latin typeface="Century Gothic"/>
                <a:ea typeface="+mn-ea"/>
                <a:cs typeface="+mn-cs"/>
              </a:rPr>
              <a:t>Testing (Performance)</a:t>
            </a:r>
          </a:p>
        </p:txBody>
      </p:sp>
      <p:sp>
        <p:nvSpPr>
          <p:cNvPr id="32" name="Título 1">
            <a:extLst>
              <a:ext uri="{FF2B5EF4-FFF2-40B4-BE49-F238E27FC236}">
                <a16:creationId xmlns:a16="http://schemas.microsoft.com/office/drawing/2014/main" id="{89E2F6D0-DB57-2448-9248-0157BDE549EE}"/>
              </a:ext>
            </a:extLst>
          </p:cNvPr>
          <p:cNvSpPr txBox="1">
            <a:spLocks/>
          </p:cNvSpPr>
          <p:nvPr/>
        </p:nvSpPr>
        <p:spPr>
          <a:xfrm>
            <a:off x="5924080" y="2525658"/>
            <a:ext cx="3315306" cy="12675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prstClr val="black">
                    <a:lumMod val="65000"/>
                    <a:lumOff val="35000"/>
                  </a:prstClr>
                </a:solidFill>
                <a:latin typeface="Century Gothic"/>
                <a:ea typeface="+mn-ea"/>
                <a:cs typeface="+mn-cs"/>
              </a:rPr>
              <a:t>This is a male   	( 70% sure)</a:t>
            </a:r>
          </a:p>
        </p:txBody>
      </p:sp>
      <p:grpSp>
        <p:nvGrpSpPr>
          <p:cNvPr id="35" name="Grupo 34">
            <a:extLst>
              <a:ext uri="{FF2B5EF4-FFF2-40B4-BE49-F238E27FC236}">
                <a16:creationId xmlns:a16="http://schemas.microsoft.com/office/drawing/2014/main" id="{630AF1F7-B523-C348-B93A-3D7B25735AEC}"/>
              </a:ext>
            </a:extLst>
          </p:cNvPr>
          <p:cNvGrpSpPr/>
          <p:nvPr/>
        </p:nvGrpSpPr>
        <p:grpSpPr>
          <a:xfrm>
            <a:off x="838200" y="2060926"/>
            <a:ext cx="885825" cy="1743173"/>
            <a:chOff x="9250759" y="257173"/>
            <a:chExt cx="885825" cy="1743173"/>
          </a:xfrm>
        </p:grpSpPr>
        <p:pic>
          <p:nvPicPr>
            <p:cNvPr id="36" name="Imagen 35">
              <a:extLst>
                <a:ext uri="{FF2B5EF4-FFF2-40B4-BE49-F238E27FC236}">
                  <a16:creationId xmlns:a16="http://schemas.microsoft.com/office/drawing/2014/main" id="{5E49CDAE-D258-6045-8B73-70830E7BBE70}"/>
                </a:ext>
              </a:extLst>
            </p:cNvPr>
            <p:cNvPicPr>
              <a:picLocks noChangeAspect="1"/>
            </p:cNvPicPr>
            <p:nvPr/>
          </p:nvPicPr>
          <p:blipFill rotWithShape="1">
            <a:blip r:embed="rId2"/>
            <a:srcRect l="49241" t="54912" r="28474" b="7947"/>
            <a:stretch/>
          </p:blipFill>
          <p:spPr>
            <a:xfrm>
              <a:off x="9250759" y="257173"/>
              <a:ext cx="885825" cy="1476376"/>
            </a:xfrm>
            <a:prstGeom prst="rect">
              <a:avLst/>
            </a:prstGeom>
          </p:spPr>
        </p:pic>
        <p:sp>
          <p:nvSpPr>
            <p:cNvPr id="37" name="CuadroTexto 36">
              <a:extLst>
                <a:ext uri="{FF2B5EF4-FFF2-40B4-BE49-F238E27FC236}">
                  <a16:creationId xmlns:a16="http://schemas.microsoft.com/office/drawing/2014/main" id="{5EF07332-E450-F04E-AA87-A7031BE664CB}"/>
                </a:ext>
              </a:extLst>
            </p:cNvPr>
            <p:cNvSpPr txBox="1"/>
            <p:nvPr/>
          </p:nvSpPr>
          <p:spPr>
            <a:xfrm>
              <a:off x="9510768" y="1538681"/>
              <a:ext cx="365806" cy="461665"/>
            </a:xfrm>
            <a:prstGeom prst="rect">
              <a:avLst/>
            </a:prstGeom>
            <a:noFill/>
          </p:spPr>
          <p:txBody>
            <a:bodyPr wrap="none" rtlCol="0">
              <a:spAutoFit/>
            </a:bodyPr>
            <a:lstStyle/>
            <a:p>
              <a:r>
                <a:rPr lang="en-US" sz="2400" dirty="0">
                  <a:solidFill>
                    <a:prstClr val="black">
                      <a:lumMod val="65000"/>
                      <a:lumOff val="35000"/>
                    </a:prstClr>
                  </a:solidFill>
                  <a:latin typeface="Century Gothic"/>
                </a:rPr>
                <a:t>?</a:t>
              </a:r>
            </a:p>
          </p:txBody>
        </p:sp>
      </p:grpSp>
      <p:sp>
        <p:nvSpPr>
          <p:cNvPr id="3" name="Marcador de número de diapositiva 2">
            <a:extLst>
              <a:ext uri="{FF2B5EF4-FFF2-40B4-BE49-F238E27FC236}">
                <a16:creationId xmlns:a16="http://schemas.microsoft.com/office/drawing/2014/main" id="{19473E94-C5C9-C241-AB1B-0928A42CCD02}"/>
              </a:ext>
            </a:extLst>
          </p:cNvPr>
          <p:cNvSpPr>
            <a:spLocks noGrp="1"/>
          </p:cNvSpPr>
          <p:nvPr>
            <p:ph type="sldNum" sz="quarter" idx="12"/>
          </p:nvPr>
        </p:nvSpPr>
        <p:spPr/>
        <p:txBody>
          <a:bodyPr/>
          <a:lstStyle/>
          <a:p>
            <a:fld id="{51FE4838-524A-B941-82D2-6B8FA12B4D1E}" type="slidenum">
              <a:rPr lang="es-ES" smtClean="0"/>
              <a:t>24</a:t>
            </a:fld>
            <a:endParaRPr lang="es-ES"/>
          </a:p>
        </p:txBody>
      </p:sp>
    </p:spTree>
    <p:extLst>
      <p:ext uri="{BB962C8B-B14F-4D97-AF65-F5344CB8AC3E}">
        <p14:creationId xmlns:p14="http://schemas.microsoft.com/office/powerpoint/2010/main" val="230677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20781 0.32407 L 0.56484 0.32407 " pathEditMode="relative" ptsTypes="AA">
                                      <p:cBhvr>
                                        <p:cTn id="6" dur="2000" fill="hold"/>
                                        <p:tgtEl>
                                          <p:spTgt spid="28"/>
                                        </p:tgtEl>
                                        <p:attrNameLst>
                                          <p:attrName>ppt_x</p:attrName>
                                          <p:attrName>ppt_y</p:attrName>
                                        </p:attrNameLst>
                                      </p:cBhvr>
                                    </p:animMotion>
                                  </p:childTnLst>
                                </p:cTn>
                              </p:par>
                            </p:childTnLst>
                          </p:cTn>
                        </p:par>
                        <p:par>
                          <p:cTn id="7" fill="hold">
                            <p:stCondLst>
                              <p:cond delay="2000"/>
                            </p:stCondLst>
                            <p:childTnLst>
                              <p:par>
                                <p:cTn id="8" presetID="2" presetClass="entr" presetSubtype="4"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500" fill="hold"/>
                                        <p:tgtEl>
                                          <p:spTgt spid="32"/>
                                        </p:tgtEl>
                                        <p:attrNameLst>
                                          <p:attrName>ppt_x</p:attrName>
                                        </p:attrNameLst>
                                      </p:cBhvr>
                                      <p:tavLst>
                                        <p:tav tm="0">
                                          <p:val>
                                            <p:strVal val="#ppt_x"/>
                                          </p:val>
                                        </p:tav>
                                        <p:tav tm="100000">
                                          <p:val>
                                            <p:strVal val="#ppt_x"/>
                                          </p:val>
                                        </p:tav>
                                      </p:tavLst>
                                    </p:anim>
                                    <p:anim calcmode="lin" valueType="num">
                                      <p:cBhvr additive="base">
                                        <p:cTn id="1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57F2-1EE2-9F4F-A949-5F8873C40F4F}"/>
              </a:ext>
            </a:extLst>
          </p:cNvPr>
          <p:cNvSpPr>
            <a:spLocks noGrp="1"/>
          </p:cNvSpPr>
          <p:nvPr>
            <p:ph type="title"/>
          </p:nvPr>
        </p:nvSpPr>
        <p:spPr/>
        <p:txBody>
          <a:bodyPr>
            <a:normAutofit/>
          </a:bodyPr>
          <a:lstStyle/>
          <a:p>
            <a:r>
              <a:rPr lang="en-ES" sz="1200" dirty="0"/>
              <a:t>A more detailed example…</a:t>
            </a:r>
            <a:br>
              <a:rPr lang="en-ES" sz="1200" dirty="0"/>
            </a:br>
            <a:br>
              <a:rPr lang="en-ES" sz="1200" dirty="0"/>
            </a:br>
            <a:br>
              <a:rPr lang="en-ES" sz="1200" dirty="0"/>
            </a:br>
            <a:r>
              <a:rPr lang="en-GB" sz="1200" dirty="0">
                <a:hlinkClick r:id="rId2"/>
              </a:rPr>
              <a:t>https://playground.tensorflow.org/</a:t>
            </a:r>
            <a:endParaRPr lang="en-ES" sz="1200" dirty="0"/>
          </a:p>
        </p:txBody>
      </p:sp>
      <p:sp>
        <p:nvSpPr>
          <p:cNvPr id="4" name="Slide Number Placeholder 3">
            <a:extLst>
              <a:ext uri="{FF2B5EF4-FFF2-40B4-BE49-F238E27FC236}">
                <a16:creationId xmlns:a16="http://schemas.microsoft.com/office/drawing/2014/main" id="{BBA4757D-A9CD-664D-84A0-D04052757627}"/>
              </a:ext>
            </a:extLst>
          </p:cNvPr>
          <p:cNvSpPr>
            <a:spLocks noGrp="1"/>
          </p:cNvSpPr>
          <p:nvPr>
            <p:ph type="sldNum" sz="quarter" idx="12"/>
          </p:nvPr>
        </p:nvSpPr>
        <p:spPr/>
        <p:txBody>
          <a:bodyPr/>
          <a:lstStyle/>
          <a:p>
            <a:fld id="{51FE4838-524A-B941-82D2-6B8FA12B4D1E}" type="slidenum">
              <a:rPr lang="es-ES" smtClean="0"/>
              <a:t>25</a:t>
            </a:fld>
            <a:endParaRPr lang="es-ES"/>
          </a:p>
        </p:txBody>
      </p:sp>
      <p:pic>
        <p:nvPicPr>
          <p:cNvPr id="5" name="Picture 4">
            <a:extLst>
              <a:ext uri="{FF2B5EF4-FFF2-40B4-BE49-F238E27FC236}">
                <a16:creationId xmlns:a16="http://schemas.microsoft.com/office/drawing/2014/main" id="{0AB45DBE-C27C-3A43-887B-FB58C5D83341}"/>
              </a:ext>
            </a:extLst>
          </p:cNvPr>
          <p:cNvPicPr>
            <a:picLocks noChangeAspect="1"/>
          </p:cNvPicPr>
          <p:nvPr/>
        </p:nvPicPr>
        <p:blipFill>
          <a:blip r:embed="rId3"/>
          <a:stretch>
            <a:fillRect/>
          </a:stretch>
        </p:blipFill>
        <p:spPr>
          <a:xfrm>
            <a:off x="1796342" y="1932938"/>
            <a:ext cx="8599316" cy="4423412"/>
          </a:xfrm>
          <a:prstGeom prst="rect">
            <a:avLst/>
          </a:prstGeom>
        </p:spPr>
      </p:pic>
    </p:spTree>
    <p:extLst>
      <p:ext uri="{BB962C8B-B14F-4D97-AF65-F5344CB8AC3E}">
        <p14:creationId xmlns:p14="http://schemas.microsoft.com/office/powerpoint/2010/main" val="599145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Learning main types</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1080498" y="1855076"/>
            <a:ext cx="5791200" cy="4432300"/>
          </a:xfrm>
        </p:spPr>
        <p:txBody>
          <a:bodyPr>
            <a:normAutofit/>
          </a:bodyPr>
          <a:lstStyle/>
          <a:p>
            <a:pPr marL="457200" lvl="1" indent="0">
              <a:buNone/>
            </a:pPr>
            <a:r>
              <a:rPr lang="en-GB" sz="2000" b="1" dirty="0">
                <a:solidFill>
                  <a:prstClr val="black">
                    <a:lumMod val="65000"/>
                    <a:lumOff val="35000"/>
                  </a:prstClr>
                </a:solidFill>
                <a:latin typeface="Century Gothic"/>
              </a:rPr>
              <a:t>Supervised</a:t>
            </a:r>
          </a:p>
          <a:p>
            <a:pPr marL="457200" lvl="1" indent="0">
              <a:buNone/>
            </a:pPr>
            <a:r>
              <a:rPr lang="en-GB" sz="2000" dirty="0">
                <a:solidFill>
                  <a:prstClr val="black">
                    <a:lumMod val="65000"/>
                    <a:lumOff val="35000"/>
                  </a:prstClr>
                </a:solidFill>
                <a:latin typeface="Century Gothic"/>
              </a:rPr>
              <a:t>Data is provided (through a "master") as pairs of cases-labels, indicating whether or not they belong to the type of association to be learned (classification, regression). Practical case: prediction</a:t>
            </a:r>
          </a:p>
          <a:p>
            <a:pPr marL="457200" lvl="1" indent="0">
              <a:buNone/>
            </a:pPr>
            <a:endParaRPr lang="en-GB" sz="2000" dirty="0">
              <a:solidFill>
                <a:prstClr val="black">
                  <a:lumMod val="65000"/>
                  <a:lumOff val="35000"/>
                </a:prstClr>
              </a:solidFill>
              <a:latin typeface="Century Gothic"/>
            </a:endParaRPr>
          </a:p>
          <a:p>
            <a:pPr marL="457200" lvl="1" indent="0">
              <a:buNone/>
            </a:pPr>
            <a:endParaRPr lang="en-GB" sz="2000" dirty="0">
              <a:solidFill>
                <a:prstClr val="black">
                  <a:lumMod val="65000"/>
                  <a:lumOff val="35000"/>
                </a:prstClr>
              </a:solidFill>
              <a:latin typeface="Century Gothic"/>
            </a:endParaRPr>
          </a:p>
          <a:p>
            <a:pPr marL="457200" lvl="1" indent="0">
              <a:buNone/>
            </a:pPr>
            <a:r>
              <a:rPr lang="en-GB" sz="2000" b="1" dirty="0">
                <a:solidFill>
                  <a:prstClr val="black">
                    <a:lumMod val="65000"/>
                    <a:lumOff val="35000"/>
                  </a:prstClr>
                </a:solidFill>
                <a:latin typeface="Century Gothic"/>
              </a:rPr>
              <a:t>Unsupervised </a:t>
            </a:r>
          </a:p>
          <a:p>
            <a:pPr marL="457200" lvl="1" indent="0">
              <a:buNone/>
            </a:pPr>
            <a:r>
              <a:rPr lang="en-GB" sz="2000" dirty="0">
                <a:solidFill>
                  <a:prstClr val="black">
                    <a:lumMod val="65000"/>
                    <a:lumOff val="35000"/>
                  </a:prstClr>
                </a:solidFill>
                <a:latin typeface="Century Gothic"/>
              </a:rPr>
              <a:t>The algorithm must use other funds to obtain a "feedback" that tells him whether he does it well or not, since he does not have a "master” (clustering). Practical case: segmentation</a:t>
            </a:r>
          </a:p>
        </p:txBody>
      </p:sp>
      <p:pic>
        <p:nvPicPr>
          <p:cNvPr id="8" name="Imagen 4">
            <a:extLst>
              <a:ext uri="{FF2B5EF4-FFF2-40B4-BE49-F238E27FC236}">
                <a16:creationId xmlns:a16="http://schemas.microsoft.com/office/drawing/2014/main" id="{E1E23F3C-DD3E-AC4F-B154-547F1DBF5B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9820" y="1930138"/>
            <a:ext cx="4629379" cy="428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número de diapositiva 3">
            <a:extLst>
              <a:ext uri="{FF2B5EF4-FFF2-40B4-BE49-F238E27FC236}">
                <a16:creationId xmlns:a16="http://schemas.microsoft.com/office/drawing/2014/main" id="{18A65E29-9990-C140-A5E5-ED24B0E61C69}"/>
              </a:ext>
            </a:extLst>
          </p:cNvPr>
          <p:cNvSpPr>
            <a:spLocks noGrp="1"/>
          </p:cNvSpPr>
          <p:nvPr>
            <p:ph type="sldNum" sz="quarter" idx="12"/>
          </p:nvPr>
        </p:nvSpPr>
        <p:spPr/>
        <p:txBody>
          <a:bodyPr/>
          <a:lstStyle/>
          <a:p>
            <a:fld id="{51FE4838-524A-B941-82D2-6B8FA12B4D1E}" type="slidenum">
              <a:rPr lang="es-ES" smtClean="0"/>
              <a:t>26</a:t>
            </a:fld>
            <a:endParaRPr lang="es-ES"/>
          </a:p>
        </p:txBody>
      </p:sp>
    </p:spTree>
    <p:extLst>
      <p:ext uri="{BB962C8B-B14F-4D97-AF65-F5344CB8AC3E}">
        <p14:creationId xmlns:p14="http://schemas.microsoft.com/office/powerpoint/2010/main" val="142591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Task types</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1023937" y="2335843"/>
            <a:ext cx="5791200" cy="4432300"/>
          </a:xfrm>
        </p:spPr>
        <p:txBody>
          <a:bodyPr>
            <a:normAutofit/>
          </a:bodyPr>
          <a:lstStyle/>
          <a:p>
            <a:pPr marL="457200" lvl="1" indent="0">
              <a:buNone/>
            </a:pPr>
            <a:r>
              <a:rPr lang="en-GB" b="1" dirty="0">
                <a:solidFill>
                  <a:prstClr val="black">
                    <a:lumMod val="65000"/>
                    <a:lumOff val="35000"/>
                  </a:prstClr>
                </a:solidFill>
                <a:latin typeface="Century Gothic"/>
              </a:rPr>
              <a:t>Classification</a:t>
            </a:r>
          </a:p>
          <a:p>
            <a:pPr marL="457200" lvl="1" indent="0">
              <a:buNone/>
            </a:pPr>
            <a:r>
              <a:rPr lang="en-GB" dirty="0">
                <a:solidFill>
                  <a:prstClr val="black">
                    <a:lumMod val="65000"/>
                    <a:lumOff val="35000"/>
                  </a:prstClr>
                </a:solidFill>
                <a:latin typeface="Century Gothic"/>
              </a:rPr>
              <a:t>Classification algorithms are used when the desired output is a discrete label.</a:t>
            </a:r>
          </a:p>
          <a:p>
            <a:pPr marL="457200" lvl="1" indent="0">
              <a:buNone/>
            </a:pPr>
            <a:endParaRPr lang="en-GB" dirty="0">
              <a:solidFill>
                <a:prstClr val="black">
                  <a:lumMod val="65000"/>
                  <a:lumOff val="35000"/>
                </a:prstClr>
              </a:solidFill>
              <a:latin typeface="Century Gothic"/>
            </a:endParaRPr>
          </a:p>
          <a:p>
            <a:pPr marL="457200" lvl="1" indent="0">
              <a:buNone/>
            </a:pPr>
            <a:endParaRPr lang="en-GB" dirty="0">
              <a:solidFill>
                <a:prstClr val="black">
                  <a:lumMod val="65000"/>
                  <a:lumOff val="35000"/>
                </a:prstClr>
              </a:solidFill>
              <a:latin typeface="Century Gothic"/>
            </a:endParaRPr>
          </a:p>
          <a:p>
            <a:pPr marL="457200" lvl="1" indent="0">
              <a:buNone/>
            </a:pPr>
            <a:r>
              <a:rPr lang="en-GB" b="1" dirty="0">
                <a:solidFill>
                  <a:prstClr val="black">
                    <a:lumMod val="65000"/>
                    <a:lumOff val="35000"/>
                  </a:prstClr>
                </a:solidFill>
                <a:latin typeface="Century Gothic"/>
              </a:rPr>
              <a:t>Regression</a:t>
            </a:r>
          </a:p>
          <a:p>
            <a:pPr marL="457200" lvl="1" indent="0">
              <a:buNone/>
            </a:pPr>
            <a:r>
              <a:rPr lang="en-GB" dirty="0">
                <a:solidFill>
                  <a:prstClr val="black">
                    <a:lumMod val="65000"/>
                    <a:lumOff val="35000"/>
                  </a:prstClr>
                </a:solidFill>
                <a:latin typeface="Century Gothic"/>
              </a:rPr>
              <a:t>Approximate a continuous function (predicting outputs that are continuous)</a:t>
            </a:r>
          </a:p>
        </p:txBody>
      </p:sp>
      <p:pic>
        <p:nvPicPr>
          <p:cNvPr id="5" name="Imagen 4">
            <a:extLst>
              <a:ext uri="{FF2B5EF4-FFF2-40B4-BE49-F238E27FC236}">
                <a16:creationId xmlns:a16="http://schemas.microsoft.com/office/drawing/2014/main" id="{941CD39C-3621-2942-8406-303C21F0CCC2}"/>
              </a:ext>
            </a:extLst>
          </p:cNvPr>
          <p:cNvPicPr>
            <a:picLocks noChangeAspect="1"/>
          </p:cNvPicPr>
          <p:nvPr/>
        </p:nvPicPr>
        <p:blipFill>
          <a:blip r:embed="rId3"/>
          <a:stretch>
            <a:fillRect/>
          </a:stretch>
        </p:blipFill>
        <p:spPr>
          <a:xfrm>
            <a:off x="6815137" y="4551993"/>
            <a:ext cx="2289988" cy="1455778"/>
          </a:xfrm>
          <a:prstGeom prst="rect">
            <a:avLst/>
          </a:prstGeom>
        </p:spPr>
      </p:pic>
      <p:pic>
        <p:nvPicPr>
          <p:cNvPr id="6" name="Imagen 5">
            <a:extLst>
              <a:ext uri="{FF2B5EF4-FFF2-40B4-BE49-F238E27FC236}">
                <a16:creationId xmlns:a16="http://schemas.microsoft.com/office/drawing/2014/main" id="{2FFE1EE3-ACDC-094C-99C6-C4C8DF585A1C}"/>
              </a:ext>
            </a:extLst>
          </p:cNvPr>
          <p:cNvPicPr>
            <a:picLocks noChangeAspect="1"/>
          </p:cNvPicPr>
          <p:nvPr/>
        </p:nvPicPr>
        <p:blipFill>
          <a:blip r:embed="rId4"/>
          <a:stretch>
            <a:fillRect/>
          </a:stretch>
        </p:blipFill>
        <p:spPr>
          <a:xfrm>
            <a:off x="6656991" y="2335843"/>
            <a:ext cx="5252800" cy="1736095"/>
          </a:xfrm>
          <a:prstGeom prst="rect">
            <a:avLst/>
          </a:prstGeom>
        </p:spPr>
      </p:pic>
      <p:pic>
        <p:nvPicPr>
          <p:cNvPr id="7" name="Imagen 6">
            <a:extLst>
              <a:ext uri="{FF2B5EF4-FFF2-40B4-BE49-F238E27FC236}">
                <a16:creationId xmlns:a16="http://schemas.microsoft.com/office/drawing/2014/main" id="{6F3345EC-24D5-2245-98F1-EFCCEF78DD45}"/>
              </a:ext>
            </a:extLst>
          </p:cNvPr>
          <p:cNvPicPr>
            <a:picLocks noChangeAspect="1"/>
          </p:cNvPicPr>
          <p:nvPr/>
        </p:nvPicPr>
        <p:blipFill rotWithShape="1">
          <a:blip r:embed="rId5"/>
          <a:srcRect r="26091"/>
          <a:stretch/>
        </p:blipFill>
        <p:spPr>
          <a:xfrm>
            <a:off x="9525800" y="4551993"/>
            <a:ext cx="2047076" cy="1526916"/>
          </a:xfrm>
          <a:prstGeom prst="rect">
            <a:avLst/>
          </a:prstGeom>
        </p:spPr>
      </p:pic>
      <p:sp>
        <p:nvSpPr>
          <p:cNvPr id="4" name="Marcador de número de diapositiva 3">
            <a:extLst>
              <a:ext uri="{FF2B5EF4-FFF2-40B4-BE49-F238E27FC236}">
                <a16:creationId xmlns:a16="http://schemas.microsoft.com/office/drawing/2014/main" id="{E518221E-17BA-A448-97A0-D0ACADA548AC}"/>
              </a:ext>
            </a:extLst>
          </p:cNvPr>
          <p:cNvSpPr>
            <a:spLocks noGrp="1"/>
          </p:cNvSpPr>
          <p:nvPr>
            <p:ph type="sldNum" sz="quarter" idx="12"/>
          </p:nvPr>
        </p:nvSpPr>
        <p:spPr/>
        <p:txBody>
          <a:bodyPr/>
          <a:lstStyle/>
          <a:p>
            <a:fld id="{51FE4838-524A-B941-82D2-6B8FA12B4D1E}" type="slidenum">
              <a:rPr lang="es-ES" smtClean="0"/>
              <a:t>27</a:t>
            </a:fld>
            <a:endParaRPr lang="es-ES"/>
          </a:p>
        </p:txBody>
      </p:sp>
    </p:spTree>
    <p:extLst>
      <p:ext uri="{BB962C8B-B14F-4D97-AF65-F5344CB8AC3E}">
        <p14:creationId xmlns:p14="http://schemas.microsoft.com/office/powerpoint/2010/main" val="3614738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Computational learning: training</a:t>
            </a:r>
          </a:p>
        </p:txBody>
      </p:sp>
      <p:pic>
        <p:nvPicPr>
          <p:cNvPr id="6" name="Picture 4">
            <a:extLst>
              <a:ext uri="{FF2B5EF4-FFF2-40B4-BE49-F238E27FC236}">
                <a16:creationId xmlns:a16="http://schemas.microsoft.com/office/drawing/2014/main" id="{DAD0CA73-FD6C-CF4B-AFDB-BD7D839570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0832" y="1958367"/>
            <a:ext cx="8309788" cy="378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a:extLst>
              <a:ext uri="{FF2B5EF4-FFF2-40B4-BE49-F238E27FC236}">
                <a16:creationId xmlns:a16="http://schemas.microsoft.com/office/drawing/2014/main" id="{5CC91FE1-D9F7-904F-BA5C-E1DFE560E93F}"/>
              </a:ext>
            </a:extLst>
          </p:cNvPr>
          <p:cNvSpPr/>
          <p:nvPr/>
        </p:nvSpPr>
        <p:spPr>
          <a:xfrm>
            <a:off x="1316181" y="4714812"/>
            <a:ext cx="1496292" cy="1077218"/>
          </a:xfrm>
          <a:prstGeom prst="rect">
            <a:avLst/>
          </a:prstGeom>
          <a:ln>
            <a:noFill/>
          </a:ln>
        </p:spPr>
        <p:txBody>
          <a:bodyPr wrap="square">
            <a:spAutoFit/>
          </a:bodyPr>
          <a:lstStyle/>
          <a:p>
            <a:pPr algn="r"/>
            <a:endParaRPr lang="en-US" sz="1200" i="1" dirty="0">
              <a:solidFill>
                <a:schemeClr val="accent1"/>
              </a:solidFill>
              <a:latin typeface="Century Gothic"/>
            </a:endParaRPr>
          </a:p>
          <a:p>
            <a:pPr algn="r"/>
            <a:endParaRPr lang="en-US" sz="1200" i="1" dirty="0">
              <a:solidFill>
                <a:schemeClr val="accent1"/>
              </a:solidFill>
              <a:latin typeface="Century Gothic"/>
            </a:endParaRPr>
          </a:p>
          <a:p>
            <a:pPr algn="r"/>
            <a:r>
              <a:rPr lang="en-US" sz="1400" dirty="0">
                <a:solidFill>
                  <a:schemeClr val="accent1"/>
                </a:solidFill>
                <a:latin typeface="Century Gothic"/>
              </a:rPr>
              <a:t>Learning from data</a:t>
            </a:r>
          </a:p>
          <a:p>
            <a:pPr algn="r"/>
            <a:endParaRPr lang="en-GB" sz="1200" b="1" i="1" dirty="0">
              <a:solidFill>
                <a:schemeClr val="accent1"/>
              </a:solidFill>
              <a:latin typeface="Century Gothic"/>
            </a:endParaRPr>
          </a:p>
        </p:txBody>
      </p:sp>
      <p:cxnSp>
        <p:nvCxnSpPr>
          <p:cNvPr id="19" name="Conector recto de flecha 18">
            <a:extLst>
              <a:ext uri="{FF2B5EF4-FFF2-40B4-BE49-F238E27FC236}">
                <a16:creationId xmlns:a16="http://schemas.microsoft.com/office/drawing/2014/main" id="{F8BF039C-7F27-EC47-8CBF-7F575203651E}"/>
              </a:ext>
            </a:extLst>
          </p:cNvPr>
          <p:cNvCxnSpPr>
            <a:cxnSpLocks/>
          </p:cNvCxnSpPr>
          <p:nvPr/>
        </p:nvCxnSpPr>
        <p:spPr>
          <a:xfrm flipV="1">
            <a:off x="2812473" y="4996070"/>
            <a:ext cx="1905301" cy="317785"/>
          </a:xfrm>
          <a:prstGeom prst="straightConnector1">
            <a:avLst/>
          </a:prstGeom>
          <a:noFill/>
          <a:ln w="25400" cap="flat" cmpd="sng" algn="ctr">
            <a:solidFill>
              <a:schemeClr val="accent1"/>
            </a:solidFill>
            <a:prstDash val="solid"/>
            <a:headEnd type="triangle" w="med" len="med"/>
            <a:tailEnd type="none" w="med" len="med"/>
          </a:ln>
          <a:effectLst/>
        </p:spPr>
      </p:cxnSp>
      <p:sp>
        <p:nvSpPr>
          <p:cNvPr id="3" name="Marcador de número de diapositiva 2">
            <a:extLst>
              <a:ext uri="{FF2B5EF4-FFF2-40B4-BE49-F238E27FC236}">
                <a16:creationId xmlns:a16="http://schemas.microsoft.com/office/drawing/2014/main" id="{7EF6CFE2-4A86-EE42-95A2-4B96DFF50238}"/>
              </a:ext>
            </a:extLst>
          </p:cNvPr>
          <p:cNvSpPr>
            <a:spLocks noGrp="1"/>
          </p:cNvSpPr>
          <p:nvPr>
            <p:ph type="sldNum" sz="quarter" idx="12"/>
          </p:nvPr>
        </p:nvSpPr>
        <p:spPr/>
        <p:txBody>
          <a:bodyPr/>
          <a:lstStyle/>
          <a:p>
            <a:fld id="{51FE4838-524A-B941-82D2-6B8FA12B4D1E}" type="slidenum">
              <a:rPr lang="es-ES" smtClean="0"/>
              <a:t>28</a:t>
            </a:fld>
            <a:endParaRPr lang="es-ES"/>
          </a:p>
        </p:txBody>
      </p:sp>
    </p:spTree>
    <p:extLst>
      <p:ext uri="{BB962C8B-B14F-4D97-AF65-F5344CB8AC3E}">
        <p14:creationId xmlns:p14="http://schemas.microsoft.com/office/powerpoint/2010/main" val="2230653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err="1">
                <a:solidFill>
                  <a:prstClr val="black">
                    <a:lumMod val="65000"/>
                    <a:lumOff val="35000"/>
                  </a:prstClr>
                </a:solidFill>
                <a:latin typeface="Century Gothic"/>
                <a:ea typeface="+mn-ea"/>
                <a:cs typeface="+mn-cs"/>
              </a:rPr>
              <a:t>Model.train</a:t>
            </a:r>
            <a:endParaRPr lang="en-US" dirty="0">
              <a:solidFill>
                <a:prstClr val="black">
                  <a:lumMod val="65000"/>
                  <a:lumOff val="35000"/>
                </a:prstClr>
              </a:solidFill>
              <a:latin typeface="Century Gothic"/>
              <a:ea typeface="+mn-ea"/>
              <a:cs typeface="+mn-cs"/>
            </a:endParaRPr>
          </a:p>
        </p:txBody>
      </p:sp>
      <p:sp>
        <p:nvSpPr>
          <p:cNvPr id="16" name="Rectángulo 15">
            <a:extLst>
              <a:ext uri="{FF2B5EF4-FFF2-40B4-BE49-F238E27FC236}">
                <a16:creationId xmlns:a16="http://schemas.microsoft.com/office/drawing/2014/main" id="{5F4EFAFD-41DF-8D42-A8A5-54C355EEED38}"/>
              </a:ext>
            </a:extLst>
          </p:cNvPr>
          <p:cNvSpPr/>
          <p:nvPr/>
        </p:nvSpPr>
        <p:spPr>
          <a:xfrm>
            <a:off x="3935293" y="2346191"/>
            <a:ext cx="3574473" cy="692727"/>
          </a:xfrm>
          <a:prstGeom prst="rect">
            <a:avLst/>
          </a:prstGeom>
          <a:solidFill>
            <a:srgbClr val="4F81BD">
              <a:shade val="80000"/>
            </a:srgbClr>
          </a:solidFill>
          <a:ln w="12700" cap="flat" cmpd="sng" algn="ctr">
            <a:solidFill>
              <a:srgbClr val="4F81BD">
                <a:satMod val="105000"/>
              </a:srgb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Dataset</a:t>
            </a:r>
          </a:p>
        </p:txBody>
      </p:sp>
      <p:sp>
        <p:nvSpPr>
          <p:cNvPr id="18" name="Rectángulo 17">
            <a:extLst>
              <a:ext uri="{FF2B5EF4-FFF2-40B4-BE49-F238E27FC236}">
                <a16:creationId xmlns:a16="http://schemas.microsoft.com/office/drawing/2014/main" id="{59DF4B5A-BD7D-894E-86BB-DE8C0A1E9C09}"/>
              </a:ext>
            </a:extLst>
          </p:cNvPr>
          <p:cNvSpPr/>
          <p:nvPr/>
        </p:nvSpPr>
        <p:spPr>
          <a:xfrm>
            <a:off x="3935293" y="3565391"/>
            <a:ext cx="3574473" cy="692727"/>
          </a:xfrm>
          <a:prstGeom prst="rect">
            <a:avLst/>
          </a:prstGeom>
          <a:solidFill>
            <a:srgbClr val="4F81BD">
              <a:shade val="80000"/>
            </a:srgbClr>
          </a:solidFill>
          <a:ln w="12700" cap="flat" cmpd="sng" algn="ctr">
            <a:solidFill>
              <a:srgbClr val="4F81BD">
                <a:satMod val="105000"/>
              </a:srgb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Learning algorithm</a:t>
            </a:r>
          </a:p>
        </p:txBody>
      </p:sp>
      <p:sp>
        <p:nvSpPr>
          <p:cNvPr id="20" name="Rectángulo 19">
            <a:extLst>
              <a:ext uri="{FF2B5EF4-FFF2-40B4-BE49-F238E27FC236}">
                <a16:creationId xmlns:a16="http://schemas.microsoft.com/office/drawing/2014/main" id="{B767AB7E-BB77-824D-A0C3-1E45A3D6FED6}"/>
              </a:ext>
            </a:extLst>
          </p:cNvPr>
          <p:cNvSpPr/>
          <p:nvPr/>
        </p:nvSpPr>
        <p:spPr>
          <a:xfrm>
            <a:off x="5074831" y="4784591"/>
            <a:ext cx="1288473" cy="665018"/>
          </a:xfrm>
          <a:prstGeom prst="rect">
            <a:avLst/>
          </a:prstGeom>
          <a:solidFill>
            <a:srgbClr val="4F81BD">
              <a:shade val="80000"/>
            </a:srgbClr>
          </a:solidFill>
          <a:ln w="12700" cap="flat" cmpd="sng" algn="ctr">
            <a:solidFill>
              <a:srgbClr val="4F81BD">
                <a:satMod val="105000"/>
              </a:srgb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Model</a:t>
            </a:r>
          </a:p>
        </p:txBody>
      </p:sp>
      <p:sp>
        <p:nvSpPr>
          <p:cNvPr id="21" name="Rectángulo 20">
            <a:extLst>
              <a:ext uri="{FF2B5EF4-FFF2-40B4-BE49-F238E27FC236}">
                <a16:creationId xmlns:a16="http://schemas.microsoft.com/office/drawing/2014/main" id="{B01E1C25-0A76-5D4F-92AB-70DD84DFCECF}"/>
              </a:ext>
            </a:extLst>
          </p:cNvPr>
          <p:cNvSpPr/>
          <p:nvPr/>
        </p:nvSpPr>
        <p:spPr>
          <a:xfrm>
            <a:off x="3571939" y="4927832"/>
            <a:ext cx="838691" cy="369332"/>
          </a:xfrm>
          <a:prstGeom prst="rect">
            <a:avLst/>
          </a:prstGeom>
        </p:spPr>
        <p:txBody>
          <a:bodyPr wrap="none">
            <a:spAutoFit/>
          </a:bodyPr>
          <a:lstStyle/>
          <a:p>
            <a:r>
              <a:rPr lang="en-US" dirty="0">
                <a:solidFill>
                  <a:prstClr val="black"/>
                </a:solidFill>
                <a:latin typeface="Century Gothic"/>
              </a:rPr>
              <a:t>inputs</a:t>
            </a:r>
          </a:p>
        </p:txBody>
      </p:sp>
      <p:sp>
        <p:nvSpPr>
          <p:cNvPr id="22" name="Rectángulo 21">
            <a:extLst>
              <a:ext uri="{FF2B5EF4-FFF2-40B4-BE49-F238E27FC236}">
                <a16:creationId xmlns:a16="http://schemas.microsoft.com/office/drawing/2014/main" id="{2C5143D5-74A4-3840-9789-28664088D93A}"/>
              </a:ext>
            </a:extLst>
          </p:cNvPr>
          <p:cNvSpPr/>
          <p:nvPr/>
        </p:nvSpPr>
        <p:spPr>
          <a:xfrm>
            <a:off x="7027505" y="4927832"/>
            <a:ext cx="1422184" cy="369332"/>
          </a:xfrm>
          <a:prstGeom prst="rect">
            <a:avLst/>
          </a:prstGeom>
        </p:spPr>
        <p:txBody>
          <a:bodyPr wrap="none">
            <a:spAutoFit/>
          </a:bodyPr>
          <a:lstStyle/>
          <a:p>
            <a:r>
              <a:rPr lang="en-US" dirty="0">
                <a:solidFill>
                  <a:prstClr val="black"/>
                </a:solidFill>
                <a:latin typeface="Century Gothic"/>
              </a:rPr>
              <a:t>predictions</a:t>
            </a:r>
          </a:p>
        </p:txBody>
      </p:sp>
      <p:cxnSp>
        <p:nvCxnSpPr>
          <p:cNvPr id="23" name="Conector recto de flecha 22">
            <a:extLst>
              <a:ext uri="{FF2B5EF4-FFF2-40B4-BE49-F238E27FC236}">
                <a16:creationId xmlns:a16="http://schemas.microsoft.com/office/drawing/2014/main" id="{3AF537FE-8119-E341-A698-8B03BED63BFA}"/>
              </a:ext>
            </a:extLst>
          </p:cNvPr>
          <p:cNvCxnSpPr>
            <a:stCxn id="16" idx="2"/>
            <a:endCxn id="18" idx="0"/>
          </p:cNvCxnSpPr>
          <p:nvPr/>
        </p:nvCxnSpPr>
        <p:spPr>
          <a:xfrm>
            <a:off x="5722530" y="3038918"/>
            <a:ext cx="0" cy="526473"/>
          </a:xfrm>
          <a:prstGeom prst="straightConnector1">
            <a:avLst/>
          </a:prstGeom>
          <a:noFill/>
          <a:ln w="25400" cap="flat" cmpd="sng" algn="ctr">
            <a:solidFill>
              <a:srgbClr val="4F81BD"/>
            </a:solidFill>
            <a:prstDash val="solid"/>
            <a:tailEnd type="triangle"/>
          </a:ln>
          <a:effectLst/>
        </p:spPr>
      </p:cxnSp>
      <p:cxnSp>
        <p:nvCxnSpPr>
          <p:cNvPr id="24" name="Conector recto de flecha 23">
            <a:extLst>
              <a:ext uri="{FF2B5EF4-FFF2-40B4-BE49-F238E27FC236}">
                <a16:creationId xmlns:a16="http://schemas.microsoft.com/office/drawing/2014/main" id="{5F1D6415-F936-A246-AFA2-513F3AE04FB6}"/>
              </a:ext>
            </a:extLst>
          </p:cNvPr>
          <p:cNvCxnSpPr>
            <a:stCxn id="18" idx="2"/>
            <a:endCxn id="20" idx="0"/>
          </p:cNvCxnSpPr>
          <p:nvPr/>
        </p:nvCxnSpPr>
        <p:spPr>
          <a:xfrm flipH="1">
            <a:off x="5719068" y="4258118"/>
            <a:ext cx="3462" cy="526473"/>
          </a:xfrm>
          <a:prstGeom prst="straightConnector1">
            <a:avLst/>
          </a:prstGeom>
          <a:noFill/>
          <a:ln w="25400" cap="flat" cmpd="sng" algn="ctr">
            <a:solidFill>
              <a:srgbClr val="4F81BD"/>
            </a:solidFill>
            <a:prstDash val="solid"/>
            <a:tailEnd type="triangle"/>
          </a:ln>
          <a:effectLst/>
        </p:spPr>
      </p:cxnSp>
      <p:cxnSp>
        <p:nvCxnSpPr>
          <p:cNvPr id="25" name="Conector recto de flecha 24">
            <a:extLst>
              <a:ext uri="{FF2B5EF4-FFF2-40B4-BE49-F238E27FC236}">
                <a16:creationId xmlns:a16="http://schemas.microsoft.com/office/drawing/2014/main" id="{C5CC08DC-DF10-0645-9B2C-2B744AB1431E}"/>
              </a:ext>
            </a:extLst>
          </p:cNvPr>
          <p:cNvCxnSpPr>
            <a:stCxn id="21" idx="3"/>
            <a:endCxn id="20" idx="1"/>
          </p:cNvCxnSpPr>
          <p:nvPr/>
        </p:nvCxnSpPr>
        <p:spPr>
          <a:xfrm>
            <a:off x="4410630" y="5112498"/>
            <a:ext cx="664201" cy="4602"/>
          </a:xfrm>
          <a:prstGeom prst="straightConnector1">
            <a:avLst/>
          </a:prstGeom>
          <a:noFill/>
          <a:ln w="25400" cap="flat" cmpd="sng" algn="ctr">
            <a:solidFill>
              <a:srgbClr val="4F81BD"/>
            </a:solidFill>
            <a:prstDash val="solid"/>
            <a:tailEnd type="triangle"/>
          </a:ln>
          <a:effectLst/>
        </p:spPr>
      </p:cxnSp>
      <p:cxnSp>
        <p:nvCxnSpPr>
          <p:cNvPr id="26" name="Conector recto de flecha 25">
            <a:extLst>
              <a:ext uri="{FF2B5EF4-FFF2-40B4-BE49-F238E27FC236}">
                <a16:creationId xmlns:a16="http://schemas.microsoft.com/office/drawing/2014/main" id="{F025B26F-6627-FF45-819A-387AF29BF48C}"/>
              </a:ext>
            </a:extLst>
          </p:cNvPr>
          <p:cNvCxnSpPr>
            <a:stCxn id="20" idx="3"/>
            <a:endCxn id="22" idx="1"/>
          </p:cNvCxnSpPr>
          <p:nvPr/>
        </p:nvCxnSpPr>
        <p:spPr>
          <a:xfrm flipV="1">
            <a:off x="6363304" y="5112498"/>
            <a:ext cx="664201" cy="4602"/>
          </a:xfrm>
          <a:prstGeom prst="straightConnector1">
            <a:avLst/>
          </a:prstGeom>
          <a:noFill/>
          <a:ln w="25400" cap="flat" cmpd="sng" algn="ctr">
            <a:solidFill>
              <a:srgbClr val="4F81BD"/>
            </a:solidFill>
            <a:prstDash val="solid"/>
            <a:tailEnd type="triangle"/>
          </a:ln>
          <a:effectLst/>
        </p:spPr>
      </p:cxnSp>
      <p:sp>
        <p:nvSpPr>
          <p:cNvPr id="3" name="Marcador de número de diapositiva 2">
            <a:extLst>
              <a:ext uri="{FF2B5EF4-FFF2-40B4-BE49-F238E27FC236}">
                <a16:creationId xmlns:a16="http://schemas.microsoft.com/office/drawing/2014/main" id="{C2F4FB7F-5AC2-2541-BD44-A07B2402CBD9}"/>
              </a:ext>
            </a:extLst>
          </p:cNvPr>
          <p:cNvSpPr>
            <a:spLocks noGrp="1"/>
          </p:cNvSpPr>
          <p:nvPr>
            <p:ph type="sldNum" sz="quarter" idx="12"/>
          </p:nvPr>
        </p:nvSpPr>
        <p:spPr/>
        <p:txBody>
          <a:bodyPr/>
          <a:lstStyle/>
          <a:p>
            <a:fld id="{51FE4838-524A-B941-82D2-6B8FA12B4D1E}" type="slidenum">
              <a:rPr lang="es-ES" smtClean="0"/>
              <a:t>29</a:t>
            </a:fld>
            <a:endParaRPr lang="es-ES"/>
          </a:p>
        </p:txBody>
      </p:sp>
    </p:spTree>
    <p:extLst>
      <p:ext uri="{BB962C8B-B14F-4D97-AF65-F5344CB8AC3E}">
        <p14:creationId xmlns:p14="http://schemas.microsoft.com/office/powerpoint/2010/main" val="425040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DAE3B6-8BC4-8B42-A9DA-D908F3BF1DEA}"/>
              </a:ext>
            </a:extLst>
          </p:cNvPr>
          <p:cNvSpPr>
            <a:spLocks noGrp="1"/>
          </p:cNvSpPr>
          <p:nvPr>
            <p:ph type="sldNum" sz="quarter" idx="12"/>
          </p:nvPr>
        </p:nvSpPr>
        <p:spPr>
          <a:xfrm>
            <a:off x="10356782" y="6356350"/>
            <a:ext cx="997017" cy="365125"/>
          </a:xfrm>
        </p:spPr>
        <p:txBody>
          <a:bodyPr>
            <a:normAutofit/>
          </a:bodyPr>
          <a:lstStyle/>
          <a:p>
            <a:pPr>
              <a:spcAft>
                <a:spcPts val="600"/>
              </a:spcAft>
            </a:pPr>
            <a:fld id="{51FE4838-524A-B941-82D2-6B8FA12B4D1E}" type="slidenum">
              <a:rPr lang="es-ES">
                <a:solidFill>
                  <a:srgbClr val="404040"/>
                </a:solidFill>
              </a:rPr>
              <a:pPr>
                <a:spcAft>
                  <a:spcPts val="600"/>
                </a:spcAft>
              </a:pPr>
              <a:t>3</a:t>
            </a:fld>
            <a:endParaRPr lang="es-ES">
              <a:solidFill>
                <a:srgbClr val="404040"/>
              </a:solidFill>
            </a:endParaRPr>
          </a:p>
        </p:txBody>
      </p:sp>
      <p:pic>
        <p:nvPicPr>
          <p:cNvPr id="2054" name="Picture 6" descr="The origins of Artificial Intelligence | Digit">
            <a:extLst>
              <a:ext uri="{FF2B5EF4-FFF2-40B4-BE49-F238E27FC236}">
                <a16:creationId xmlns:a16="http://schemas.microsoft.com/office/drawing/2014/main" id="{25580D4B-CF64-ED41-B069-2F82BD035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314" y="54932"/>
            <a:ext cx="7132994" cy="534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E4F4674-8CD5-6C43-B164-2E8AF30736C6}"/>
              </a:ext>
            </a:extLst>
          </p:cNvPr>
          <p:cNvSpPr/>
          <p:nvPr/>
        </p:nvSpPr>
        <p:spPr>
          <a:xfrm>
            <a:off x="3048000" y="5240342"/>
            <a:ext cx="6096000" cy="1200329"/>
          </a:xfrm>
          <a:prstGeom prst="rect">
            <a:avLst/>
          </a:prstGeom>
        </p:spPr>
        <p:txBody>
          <a:bodyPr>
            <a:spAutoFit/>
          </a:bodyPr>
          <a:lstStyle/>
          <a:p>
            <a:r>
              <a:rPr lang="en-GB" dirty="0">
                <a:solidFill>
                  <a:srgbClr val="202122"/>
                </a:solidFill>
                <a:latin typeface="Arial" panose="020B0604020202020204" pitchFamily="34" charset="0"/>
              </a:rPr>
              <a:t>The study is to proceed on the basis of the conjecture that </a:t>
            </a:r>
            <a:r>
              <a:rPr lang="en-GB" b="1" dirty="0">
                <a:solidFill>
                  <a:srgbClr val="202122"/>
                </a:solidFill>
                <a:latin typeface="Arial" panose="020B0604020202020204" pitchFamily="34" charset="0"/>
              </a:rPr>
              <a:t>every aspect of learning</a:t>
            </a:r>
            <a:r>
              <a:rPr lang="en-GB" dirty="0">
                <a:solidFill>
                  <a:srgbClr val="202122"/>
                </a:solidFill>
                <a:latin typeface="Arial" panose="020B0604020202020204" pitchFamily="34" charset="0"/>
              </a:rPr>
              <a:t> or any other feature of </a:t>
            </a:r>
            <a:r>
              <a:rPr lang="en-GB" b="1" dirty="0">
                <a:solidFill>
                  <a:srgbClr val="202122"/>
                </a:solidFill>
                <a:latin typeface="Arial" panose="020B0604020202020204" pitchFamily="34" charset="0"/>
              </a:rPr>
              <a:t>intelligence</a:t>
            </a:r>
            <a:r>
              <a:rPr lang="en-GB" dirty="0">
                <a:solidFill>
                  <a:srgbClr val="202122"/>
                </a:solidFill>
                <a:latin typeface="Arial" panose="020B0604020202020204" pitchFamily="34" charset="0"/>
              </a:rPr>
              <a:t> </a:t>
            </a:r>
            <a:r>
              <a:rPr lang="en-GB" b="1" dirty="0">
                <a:solidFill>
                  <a:srgbClr val="202122"/>
                </a:solidFill>
                <a:latin typeface="Arial" panose="020B0604020202020204" pitchFamily="34" charset="0"/>
              </a:rPr>
              <a:t>can in principle be so precisely described that a machine can be made to simulate it</a:t>
            </a:r>
            <a:r>
              <a:rPr lang="en-GB" dirty="0">
                <a:solidFill>
                  <a:srgbClr val="202122"/>
                </a:solidFill>
                <a:latin typeface="Arial" panose="020B0604020202020204" pitchFamily="34" charset="0"/>
              </a:rPr>
              <a:t>.</a:t>
            </a:r>
            <a:endParaRPr lang="en-ES" dirty="0"/>
          </a:p>
        </p:txBody>
      </p:sp>
    </p:spTree>
    <p:extLst>
      <p:ext uri="{BB962C8B-B14F-4D97-AF65-F5344CB8AC3E}">
        <p14:creationId xmlns:p14="http://schemas.microsoft.com/office/powerpoint/2010/main" val="148196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err="1">
                <a:solidFill>
                  <a:prstClr val="black">
                    <a:lumMod val="65000"/>
                    <a:lumOff val="35000"/>
                  </a:prstClr>
                </a:solidFill>
                <a:latin typeface="Century Gothic"/>
                <a:ea typeface="+mn-ea"/>
                <a:cs typeface="+mn-cs"/>
              </a:rPr>
              <a:t>Model.predict</a:t>
            </a:r>
            <a:endParaRPr lang="en-US" dirty="0">
              <a:solidFill>
                <a:prstClr val="black">
                  <a:lumMod val="65000"/>
                  <a:lumOff val="35000"/>
                </a:prstClr>
              </a:solidFill>
              <a:latin typeface="Century Gothic"/>
              <a:ea typeface="+mn-ea"/>
              <a:cs typeface="+mn-cs"/>
            </a:endParaRPr>
          </a:p>
        </p:txBody>
      </p:sp>
      <p:sp>
        <p:nvSpPr>
          <p:cNvPr id="16" name="Rectángulo 15">
            <a:extLst>
              <a:ext uri="{FF2B5EF4-FFF2-40B4-BE49-F238E27FC236}">
                <a16:creationId xmlns:a16="http://schemas.microsoft.com/office/drawing/2014/main" id="{5F4EFAFD-41DF-8D42-A8A5-54C355EEED38}"/>
              </a:ext>
            </a:extLst>
          </p:cNvPr>
          <p:cNvSpPr/>
          <p:nvPr/>
        </p:nvSpPr>
        <p:spPr>
          <a:xfrm>
            <a:off x="3987844" y="1842259"/>
            <a:ext cx="3574473" cy="692727"/>
          </a:xfrm>
          <a:prstGeom prst="rect">
            <a:avLst/>
          </a:prstGeom>
          <a:solidFill>
            <a:schemeClr val="bg2">
              <a:lumMod val="90000"/>
            </a:schemeClr>
          </a:solidFill>
          <a:ln w="12700" cap="flat" cmpd="sng" algn="ctr">
            <a:solidFill>
              <a:schemeClr val="bg2">
                <a:lumMod val="90000"/>
              </a:scheme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Dataset</a:t>
            </a:r>
          </a:p>
        </p:txBody>
      </p:sp>
      <p:sp>
        <p:nvSpPr>
          <p:cNvPr id="18" name="Rectángulo 17">
            <a:extLst>
              <a:ext uri="{FF2B5EF4-FFF2-40B4-BE49-F238E27FC236}">
                <a16:creationId xmlns:a16="http://schemas.microsoft.com/office/drawing/2014/main" id="{59DF4B5A-BD7D-894E-86BB-DE8C0A1E9C09}"/>
              </a:ext>
            </a:extLst>
          </p:cNvPr>
          <p:cNvSpPr/>
          <p:nvPr/>
        </p:nvSpPr>
        <p:spPr>
          <a:xfrm>
            <a:off x="3987844" y="3061459"/>
            <a:ext cx="3574473" cy="692727"/>
          </a:xfrm>
          <a:prstGeom prst="rect">
            <a:avLst/>
          </a:prstGeom>
          <a:solidFill>
            <a:schemeClr val="bg2">
              <a:lumMod val="90000"/>
            </a:schemeClr>
          </a:solidFill>
          <a:ln w="12700" cap="flat" cmpd="sng" algn="ctr">
            <a:solidFill>
              <a:schemeClr val="bg2">
                <a:lumMod val="90000"/>
              </a:scheme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Learning algorithm</a:t>
            </a:r>
          </a:p>
        </p:txBody>
      </p:sp>
      <p:sp>
        <p:nvSpPr>
          <p:cNvPr id="20" name="Rectángulo 19">
            <a:extLst>
              <a:ext uri="{FF2B5EF4-FFF2-40B4-BE49-F238E27FC236}">
                <a16:creationId xmlns:a16="http://schemas.microsoft.com/office/drawing/2014/main" id="{B767AB7E-BB77-824D-A0C3-1E45A3D6FED6}"/>
              </a:ext>
            </a:extLst>
          </p:cNvPr>
          <p:cNvSpPr/>
          <p:nvPr/>
        </p:nvSpPr>
        <p:spPr>
          <a:xfrm>
            <a:off x="5074831" y="4784591"/>
            <a:ext cx="1288473" cy="665018"/>
          </a:xfrm>
          <a:prstGeom prst="rect">
            <a:avLst/>
          </a:prstGeom>
          <a:solidFill>
            <a:srgbClr val="4F81BD">
              <a:shade val="80000"/>
            </a:srgbClr>
          </a:solidFill>
          <a:ln w="12700" cap="flat" cmpd="sng" algn="ctr">
            <a:solidFill>
              <a:srgbClr val="4F81BD">
                <a:satMod val="105000"/>
              </a:srgbClr>
            </a:solidFill>
            <a:prstDash val="solid"/>
          </a:ln>
          <a:effectLst/>
          <a:scene3d>
            <a:camera prst="obliqueTopRight"/>
            <a:lightRig rig="threePt" dir="tl"/>
          </a:scene3d>
          <a:sp3d>
            <a:bevelT w="254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entury Gothic"/>
                <a:ea typeface="+mn-ea"/>
                <a:cs typeface="+mn-cs"/>
              </a:rPr>
              <a:t>Model</a:t>
            </a:r>
          </a:p>
        </p:txBody>
      </p:sp>
      <p:sp>
        <p:nvSpPr>
          <p:cNvPr id="21" name="Rectángulo 20">
            <a:extLst>
              <a:ext uri="{FF2B5EF4-FFF2-40B4-BE49-F238E27FC236}">
                <a16:creationId xmlns:a16="http://schemas.microsoft.com/office/drawing/2014/main" id="{B01E1C25-0A76-5D4F-92AB-70DD84DFCECF}"/>
              </a:ext>
            </a:extLst>
          </p:cNvPr>
          <p:cNvSpPr/>
          <p:nvPr/>
        </p:nvSpPr>
        <p:spPr>
          <a:xfrm>
            <a:off x="3571939" y="4927832"/>
            <a:ext cx="838691" cy="369332"/>
          </a:xfrm>
          <a:prstGeom prst="rect">
            <a:avLst/>
          </a:prstGeom>
        </p:spPr>
        <p:txBody>
          <a:bodyPr wrap="none">
            <a:spAutoFit/>
          </a:bodyPr>
          <a:lstStyle/>
          <a:p>
            <a:r>
              <a:rPr lang="en-US" dirty="0">
                <a:solidFill>
                  <a:prstClr val="black"/>
                </a:solidFill>
                <a:latin typeface="Century Gothic"/>
              </a:rPr>
              <a:t>inputs</a:t>
            </a:r>
          </a:p>
        </p:txBody>
      </p:sp>
      <p:sp>
        <p:nvSpPr>
          <p:cNvPr id="22" name="Rectángulo 21">
            <a:extLst>
              <a:ext uri="{FF2B5EF4-FFF2-40B4-BE49-F238E27FC236}">
                <a16:creationId xmlns:a16="http://schemas.microsoft.com/office/drawing/2014/main" id="{2C5143D5-74A4-3840-9789-28664088D93A}"/>
              </a:ext>
            </a:extLst>
          </p:cNvPr>
          <p:cNvSpPr/>
          <p:nvPr/>
        </p:nvSpPr>
        <p:spPr>
          <a:xfrm>
            <a:off x="7027505" y="4927832"/>
            <a:ext cx="1422184" cy="369332"/>
          </a:xfrm>
          <a:prstGeom prst="rect">
            <a:avLst/>
          </a:prstGeom>
        </p:spPr>
        <p:txBody>
          <a:bodyPr wrap="none">
            <a:spAutoFit/>
          </a:bodyPr>
          <a:lstStyle/>
          <a:p>
            <a:r>
              <a:rPr lang="en-US" dirty="0">
                <a:solidFill>
                  <a:prstClr val="black"/>
                </a:solidFill>
                <a:latin typeface="Century Gothic"/>
              </a:rPr>
              <a:t>predictions</a:t>
            </a:r>
          </a:p>
        </p:txBody>
      </p:sp>
      <p:cxnSp>
        <p:nvCxnSpPr>
          <p:cNvPr id="23" name="Conector recto de flecha 22">
            <a:extLst>
              <a:ext uri="{FF2B5EF4-FFF2-40B4-BE49-F238E27FC236}">
                <a16:creationId xmlns:a16="http://schemas.microsoft.com/office/drawing/2014/main" id="{3AF537FE-8119-E341-A698-8B03BED63BFA}"/>
              </a:ext>
            </a:extLst>
          </p:cNvPr>
          <p:cNvCxnSpPr>
            <a:stCxn id="16" idx="2"/>
            <a:endCxn id="18" idx="0"/>
          </p:cNvCxnSpPr>
          <p:nvPr/>
        </p:nvCxnSpPr>
        <p:spPr>
          <a:xfrm>
            <a:off x="5775081" y="2534986"/>
            <a:ext cx="0" cy="526473"/>
          </a:xfrm>
          <a:prstGeom prst="straightConnector1">
            <a:avLst/>
          </a:prstGeom>
          <a:noFill/>
          <a:ln w="25400" cap="flat" cmpd="sng" algn="ctr">
            <a:solidFill>
              <a:schemeClr val="bg2">
                <a:lumMod val="90000"/>
              </a:schemeClr>
            </a:solidFill>
            <a:prstDash val="solid"/>
            <a:tailEnd type="triangle"/>
          </a:ln>
          <a:effectLst/>
        </p:spPr>
      </p:cxnSp>
      <p:cxnSp>
        <p:nvCxnSpPr>
          <p:cNvPr id="24" name="Conector recto de flecha 23">
            <a:extLst>
              <a:ext uri="{FF2B5EF4-FFF2-40B4-BE49-F238E27FC236}">
                <a16:creationId xmlns:a16="http://schemas.microsoft.com/office/drawing/2014/main" id="{5F1D6415-F936-A246-AFA2-513F3AE04FB6}"/>
              </a:ext>
            </a:extLst>
          </p:cNvPr>
          <p:cNvCxnSpPr>
            <a:cxnSpLocks/>
            <a:stCxn id="18" idx="2"/>
          </p:cNvCxnSpPr>
          <p:nvPr/>
        </p:nvCxnSpPr>
        <p:spPr>
          <a:xfrm flipH="1">
            <a:off x="5771619" y="3754186"/>
            <a:ext cx="3462" cy="526473"/>
          </a:xfrm>
          <a:prstGeom prst="straightConnector1">
            <a:avLst/>
          </a:prstGeom>
          <a:noFill/>
          <a:ln w="25400" cap="flat" cmpd="sng" algn="ctr">
            <a:solidFill>
              <a:schemeClr val="bg2">
                <a:lumMod val="90000"/>
              </a:schemeClr>
            </a:solidFill>
            <a:prstDash val="solid"/>
            <a:tailEnd type="triangle"/>
          </a:ln>
          <a:effectLst/>
        </p:spPr>
      </p:cxnSp>
      <p:cxnSp>
        <p:nvCxnSpPr>
          <p:cNvPr id="25" name="Conector recto de flecha 24">
            <a:extLst>
              <a:ext uri="{FF2B5EF4-FFF2-40B4-BE49-F238E27FC236}">
                <a16:creationId xmlns:a16="http://schemas.microsoft.com/office/drawing/2014/main" id="{C5CC08DC-DF10-0645-9B2C-2B744AB1431E}"/>
              </a:ext>
            </a:extLst>
          </p:cNvPr>
          <p:cNvCxnSpPr>
            <a:stCxn id="21" idx="3"/>
            <a:endCxn id="20" idx="1"/>
          </p:cNvCxnSpPr>
          <p:nvPr/>
        </p:nvCxnSpPr>
        <p:spPr>
          <a:xfrm>
            <a:off x="4410630" y="5112498"/>
            <a:ext cx="664201" cy="4602"/>
          </a:xfrm>
          <a:prstGeom prst="straightConnector1">
            <a:avLst/>
          </a:prstGeom>
          <a:noFill/>
          <a:ln w="25400" cap="flat" cmpd="sng" algn="ctr">
            <a:solidFill>
              <a:srgbClr val="4F81BD"/>
            </a:solidFill>
            <a:prstDash val="solid"/>
            <a:tailEnd type="triangle"/>
          </a:ln>
          <a:effectLst/>
        </p:spPr>
      </p:cxnSp>
      <p:cxnSp>
        <p:nvCxnSpPr>
          <p:cNvPr id="26" name="Conector recto de flecha 25">
            <a:extLst>
              <a:ext uri="{FF2B5EF4-FFF2-40B4-BE49-F238E27FC236}">
                <a16:creationId xmlns:a16="http://schemas.microsoft.com/office/drawing/2014/main" id="{F025B26F-6627-FF45-819A-387AF29BF48C}"/>
              </a:ext>
            </a:extLst>
          </p:cNvPr>
          <p:cNvCxnSpPr>
            <a:stCxn id="20" idx="3"/>
            <a:endCxn id="22" idx="1"/>
          </p:cNvCxnSpPr>
          <p:nvPr/>
        </p:nvCxnSpPr>
        <p:spPr>
          <a:xfrm flipV="1">
            <a:off x="6363304" y="5112498"/>
            <a:ext cx="664201" cy="4602"/>
          </a:xfrm>
          <a:prstGeom prst="straightConnector1">
            <a:avLst/>
          </a:prstGeom>
          <a:noFill/>
          <a:ln w="25400" cap="flat" cmpd="sng" algn="ctr">
            <a:solidFill>
              <a:srgbClr val="4F81BD"/>
            </a:solidFill>
            <a:prstDash val="solid"/>
            <a:tailEnd type="triangle"/>
          </a:ln>
          <a:effectLst/>
        </p:spPr>
      </p:cxnSp>
      <p:sp>
        <p:nvSpPr>
          <p:cNvPr id="3" name="Marcador de número de diapositiva 2">
            <a:extLst>
              <a:ext uri="{FF2B5EF4-FFF2-40B4-BE49-F238E27FC236}">
                <a16:creationId xmlns:a16="http://schemas.microsoft.com/office/drawing/2014/main" id="{C2F4FB7F-5AC2-2541-BD44-A07B2402CBD9}"/>
              </a:ext>
            </a:extLst>
          </p:cNvPr>
          <p:cNvSpPr>
            <a:spLocks noGrp="1"/>
          </p:cNvSpPr>
          <p:nvPr>
            <p:ph type="sldNum" sz="quarter" idx="12"/>
          </p:nvPr>
        </p:nvSpPr>
        <p:spPr/>
        <p:txBody>
          <a:bodyPr/>
          <a:lstStyle/>
          <a:p>
            <a:fld id="{51FE4838-524A-B941-82D2-6B8FA12B4D1E}" type="slidenum">
              <a:rPr lang="es-ES" smtClean="0"/>
              <a:t>30</a:t>
            </a:fld>
            <a:endParaRPr lang="es-ES"/>
          </a:p>
        </p:txBody>
      </p:sp>
      <p:sp>
        <p:nvSpPr>
          <p:cNvPr id="14" name="Rectángulo 15">
            <a:extLst>
              <a:ext uri="{FF2B5EF4-FFF2-40B4-BE49-F238E27FC236}">
                <a16:creationId xmlns:a16="http://schemas.microsoft.com/office/drawing/2014/main" id="{8EA9EE70-8244-FE4A-9003-CD70A8B039AD}"/>
              </a:ext>
            </a:extLst>
          </p:cNvPr>
          <p:cNvSpPr/>
          <p:nvPr/>
        </p:nvSpPr>
        <p:spPr>
          <a:xfrm>
            <a:off x="2906544" y="4449716"/>
            <a:ext cx="5730149" cy="1325563"/>
          </a:xfrm>
          <a:prstGeom prst="rect">
            <a:avLst/>
          </a:prstGeom>
          <a:noFill/>
          <a:ln w="12700" cap="flat" cmpd="sng" algn="ctr">
            <a:solidFill>
              <a:schemeClr val="bg2">
                <a:lumMod val="90000"/>
              </a:schemeClr>
            </a:solidFill>
            <a:prstDash val="solid"/>
          </a:ln>
          <a:effectLst/>
          <a:scene3d>
            <a:camera prst="obliqueTopRight"/>
            <a:lightRig rig="threePt" dir="tl"/>
          </a:scene3d>
          <a:sp3d>
            <a:bevelT w="25400" h="25400"/>
          </a:sp3d>
        </p:spPr>
        <p:txBody>
          <a:bodyPr rtlCol="0" anchor="t"/>
          <a:lstStyle/>
          <a:p>
            <a:pPr marR="0" lvl="0" defTabSz="914400" eaLnBrk="1" fontAlgn="auto" latinLnBrk="0" hangingPunct="1">
              <a:lnSpc>
                <a:spcPct val="100000"/>
              </a:lnSpc>
              <a:spcBef>
                <a:spcPts val="0"/>
              </a:spcBef>
              <a:spcAft>
                <a:spcPts val="0"/>
              </a:spcAft>
              <a:buClrTx/>
              <a:buSzTx/>
              <a:tabLst/>
              <a:defRPr/>
            </a:pPr>
            <a:r>
              <a:rPr lang="en-US" kern="0" dirty="0">
                <a:latin typeface="Century Gothic"/>
              </a:rPr>
              <a:t>AI / ML system</a:t>
            </a:r>
            <a:endParaRPr kumimoji="0" lang="en-US" sz="1800" b="0" i="0" u="none" strike="noStrike" kern="0" cap="none" spc="0" normalizeH="0" baseline="0" noProof="0" dirty="0">
              <a:ln>
                <a:noFill/>
              </a:ln>
              <a:effectLst/>
              <a:uLnTx/>
              <a:uFillTx/>
              <a:latin typeface="Century Gothic"/>
              <a:ea typeface="+mn-ea"/>
              <a:cs typeface="+mn-cs"/>
            </a:endParaRPr>
          </a:p>
        </p:txBody>
      </p:sp>
    </p:spTree>
    <p:extLst>
      <p:ext uri="{BB962C8B-B14F-4D97-AF65-F5344CB8AC3E}">
        <p14:creationId xmlns:p14="http://schemas.microsoft.com/office/powerpoint/2010/main" val="213300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9AE5-C45E-7B4A-8077-C88AA884AEBE}"/>
              </a:ext>
            </a:extLst>
          </p:cNvPr>
          <p:cNvSpPr>
            <a:spLocks noGrp="1"/>
          </p:cNvSpPr>
          <p:nvPr>
            <p:ph type="title"/>
          </p:nvPr>
        </p:nvSpPr>
        <p:spPr/>
        <p:txBody>
          <a:bodyPr/>
          <a:lstStyle/>
          <a:p>
            <a:r>
              <a:rPr lang="en-ES" dirty="0"/>
              <a:t>Why ML  ?</a:t>
            </a:r>
          </a:p>
        </p:txBody>
      </p:sp>
      <p:sp>
        <p:nvSpPr>
          <p:cNvPr id="4" name="Slide Number Placeholder 3">
            <a:extLst>
              <a:ext uri="{FF2B5EF4-FFF2-40B4-BE49-F238E27FC236}">
                <a16:creationId xmlns:a16="http://schemas.microsoft.com/office/drawing/2014/main" id="{6A1695A9-AE12-F44F-B4D9-4F48A5C03C21}"/>
              </a:ext>
            </a:extLst>
          </p:cNvPr>
          <p:cNvSpPr>
            <a:spLocks noGrp="1"/>
          </p:cNvSpPr>
          <p:nvPr>
            <p:ph type="sldNum" sz="quarter" idx="12"/>
          </p:nvPr>
        </p:nvSpPr>
        <p:spPr/>
        <p:txBody>
          <a:bodyPr/>
          <a:lstStyle/>
          <a:p>
            <a:fld id="{51FE4838-524A-B941-82D2-6B8FA12B4D1E}" type="slidenum">
              <a:rPr lang="es-ES" smtClean="0"/>
              <a:t>31</a:t>
            </a:fld>
            <a:endParaRPr lang="es-ES"/>
          </a:p>
        </p:txBody>
      </p:sp>
      <p:pic>
        <p:nvPicPr>
          <p:cNvPr id="5122" name="Picture 2">
            <a:extLst>
              <a:ext uri="{FF2B5EF4-FFF2-40B4-BE49-F238E27FC236}">
                <a16:creationId xmlns:a16="http://schemas.microsoft.com/office/drawing/2014/main" id="{A87B5AA1-4A3F-A848-8E0E-5F5D03E2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7" y="1483519"/>
            <a:ext cx="508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5908BD-D85F-994F-9981-C851768CF8AC}"/>
              </a:ext>
            </a:extLst>
          </p:cNvPr>
          <p:cNvSpPr/>
          <p:nvPr/>
        </p:nvSpPr>
        <p:spPr>
          <a:xfrm>
            <a:off x="5562600" y="660945"/>
            <a:ext cx="6096000" cy="923330"/>
          </a:xfrm>
          <a:prstGeom prst="rect">
            <a:avLst/>
          </a:prstGeom>
        </p:spPr>
        <p:txBody>
          <a:bodyPr>
            <a:spAutoFit/>
          </a:bodyPr>
          <a:lstStyle/>
          <a:p>
            <a:pPr algn="just"/>
            <a:r>
              <a:rPr lang="en-GB" dirty="0" err="1">
                <a:solidFill>
                  <a:srgbClr val="000000"/>
                </a:solidFill>
                <a:latin typeface="Helvetica Neue" panose="02000503000000020004" pitchFamily="2" charset="0"/>
              </a:rPr>
              <a:t>Imaginemos</a:t>
            </a:r>
            <a:r>
              <a:rPr lang="en-GB" dirty="0">
                <a:solidFill>
                  <a:srgbClr val="000000"/>
                </a:solidFill>
                <a:latin typeface="Helvetica Neue" panose="02000503000000020004" pitchFamily="2" charset="0"/>
              </a:rPr>
              <a:t> que </a:t>
            </a:r>
            <a:r>
              <a:rPr lang="en-GB" dirty="0" err="1">
                <a:solidFill>
                  <a:srgbClr val="000000"/>
                </a:solidFill>
                <a:latin typeface="Helvetica Neue" panose="02000503000000020004" pitchFamily="2" charset="0"/>
              </a:rPr>
              <a:t>queremos</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construir</a:t>
            </a:r>
            <a:r>
              <a:rPr lang="en-GB" dirty="0">
                <a:solidFill>
                  <a:srgbClr val="000000"/>
                </a:solidFill>
                <a:latin typeface="Helvetica Neue" panose="02000503000000020004" pitchFamily="2" charset="0"/>
              </a:rPr>
              <a:t> un </a:t>
            </a:r>
            <a:r>
              <a:rPr lang="en-GB" dirty="0" err="1">
                <a:solidFill>
                  <a:srgbClr val="000000"/>
                </a:solidFill>
                <a:latin typeface="Helvetica Neue" panose="02000503000000020004" pitchFamily="2" charset="0"/>
              </a:rPr>
              <a:t>filtro</a:t>
            </a:r>
            <a:r>
              <a:rPr lang="en-GB" dirty="0">
                <a:solidFill>
                  <a:srgbClr val="000000"/>
                </a:solidFill>
                <a:latin typeface="Helvetica Neue" panose="02000503000000020004" pitchFamily="2" charset="0"/>
              </a:rPr>
              <a:t> de spam.</a:t>
            </a:r>
          </a:p>
          <a:p>
            <a:br>
              <a:rPr lang="en-GB" dirty="0"/>
            </a:br>
            <a:endParaRPr lang="en-ES" dirty="0"/>
          </a:p>
        </p:txBody>
      </p:sp>
      <p:sp>
        <p:nvSpPr>
          <p:cNvPr id="7" name="Rectangle 6">
            <a:extLst>
              <a:ext uri="{FF2B5EF4-FFF2-40B4-BE49-F238E27FC236}">
                <a16:creationId xmlns:a16="http://schemas.microsoft.com/office/drawing/2014/main" id="{35418632-3BA4-C04A-98F2-E655B8F82A47}"/>
              </a:ext>
            </a:extLst>
          </p:cNvPr>
          <p:cNvSpPr/>
          <p:nvPr/>
        </p:nvSpPr>
        <p:spPr>
          <a:xfrm>
            <a:off x="5997146" y="3323981"/>
            <a:ext cx="5226907" cy="646331"/>
          </a:xfrm>
          <a:prstGeom prst="rect">
            <a:avLst/>
          </a:prstGeom>
        </p:spPr>
        <p:txBody>
          <a:bodyPr wrap="square">
            <a:spAutoFit/>
          </a:bodyPr>
          <a:lstStyle/>
          <a:p>
            <a:pPr algn="just"/>
            <a:r>
              <a:rPr lang="en-GB" dirty="0">
                <a:solidFill>
                  <a:srgbClr val="000000"/>
                </a:solidFill>
                <a:latin typeface="Helvetica Neue" panose="02000503000000020004" pitchFamily="2" charset="0"/>
              </a:rPr>
              <a:t>Como </a:t>
            </a:r>
            <a:r>
              <a:rPr lang="en-GB" dirty="0" err="1">
                <a:solidFill>
                  <a:srgbClr val="000000"/>
                </a:solidFill>
                <a:latin typeface="Helvetica Neue" panose="02000503000000020004" pitchFamily="2" charset="0"/>
              </a:rPr>
              <a:t>diseñaríais</a:t>
            </a:r>
            <a:r>
              <a:rPr lang="en-GB" dirty="0">
                <a:solidFill>
                  <a:srgbClr val="000000"/>
                </a:solidFill>
                <a:latin typeface="Helvetica Neue" panose="02000503000000020004" pitchFamily="2" charset="0"/>
              </a:rPr>
              <a:t> un </a:t>
            </a:r>
            <a:r>
              <a:rPr lang="en-GB" dirty="0" err="1">
                <a:solidFill>
                  <a:srgbClr val="000000"/>
                </a:solidFill>
                <a:latin typeface="Helvetica Neue" panose="02000503000000020004" pitchFamily="2" charset="0"/>
              </a:rPr>
              <a:t>programa</a:t>
            </a:r>
            <a:r>
              <a:rPr lang="en-GB" dirty="0">
                <a:solidFill>
                  <a:srgbClr val="000000"/>
                </a:solidFill>
                <a:latin typeface="Helvetica Neue" panose="02000503000000020004" pitchFamily="2" charset="0"/>
              </a:rPr>
              <a:t> que </a:t>
            </a:r>
            <a:r>
              <a:rPr lang="en-GB" dirty="0" err="1">
                <a:solidFill>
                  <a:srgbClr val="000000"/>
                </a:solidFill>
                <a:latin typeface="Helvetica Neue" panose="02000503000000020004" pitchFamily="2" charset="0"/>
              </a:rPr>
              <a:t>detectase</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si</a:t>
            </a:r>
            <a:r>
              <a:rPr lang="en-GB" dirty="0">
                <a:solidFill>
                  <a:srgbClr val="000000"/>
                </a:solidFill>
                <a:latin typeface="Helvetica Neue" panose="02000503000000020004" pitchFamily="2" charset="0"/>
              </a:rPr>
              <a:t> un mail es spam o no?</a:t>
            </a:r>
          </a:p>
        </p:txBody>
      </p:sp>
    </p:spTree>
    <p:extLst>
      <p:ext uri="{BB962C8B-B14F-4D97-AF65-F5344CB8AC3E}">
        <p14:creationId xmlns:p14="http://schemas.microsoft.com/office/powerpoint/2010/main" val="3880962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9AE5-C45E-7B4A-8077-C88AA884AEBE}"/>
              </a:ext>
            </a:extLst>
          </p:cNvPr>
          <p:cNvSpPr>
            <a:spLocks noGrp="1"/>
          </p:cNvSpPr>
          <p:nvPr>
            <p:ph type="title"/>
          </p:nvPr>
        </p:nvSpPr>
        <p:spPr/>
        <p:txBody>
          <a:bodyPr/>
          <a:lstStyle/>
          <a:p>
            <a:r>
              <a:rPr lang="en-ES" dirty="0"/>
              <a:t>Why ML  ?</a:t>
            </a:r>
          </a:p>
        </p:txBody>
      </p:sp>
      <p:sp>
        <p:nvSpPr>
          <p:cNvPr id="4" name="Slide Number Placeholder 3">
            <a:extLst>
              <a:ext uri="{FF2B5EF4-FFF2-40B4-BE49-F238E27FC236}">
                <a16:creationId xmlns:a16="http://schemas.microsoft.com/office/drawing/2014/main" id="{6A1695A9-AE12-F44F-B4D9-4F48A5C03C21}"/>
              </a:ext>
            </a:extLst>
          </p:cNvPr>
          <p:cNvSpPr>
            <a:spLocks noGrp="1"/>
          </p:cNvSpPr>
          <p:nvPr>
            <p:ph type="sldNum" sz="quarter" idx="12"/>
          </p:nvPr>
        </p:nvSpPr>
        <p:spPr/>
        <p:txBody>
          <a:bodyPr/>
          <a:lstStyle/>
          <a:p>
            <a:fld id="{51FE4838-524A-B941-82D2-6B8FA12B4D1E}" type="slidenum">
              <a:rPr lang="es-ES" smtClean="0"/>
              <a:t>32</a:t>
            </a:fld>
            <a:endParaRPr lang="es-ES"/>
          </a:p>
        </p:txBody>
      </p:sp>
      <p:pic>
        <p:nvPicPr>
          <p:cNvPr id="5122" name="Picture 2">
            <a:extLst>
              <a:ext uri="{FF2B5EF4-FFF2-40B4-BE49-F238E27FC236}">
                <a16:creationId xmlns:a16="http://schemas.microsoft.com/office/drawing/2014/main" id="{A87B5AA1-4A3F-A848-8E0E-5F5D03E2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7" y="1483519"/>
            <a:ext cx="508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05CB522-A11B-DA49-B767-DFC2549A8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517705"/>
            <a:ext cx="5470507" cy="301162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E5C4C86-B52C-AB4D-A3A6-3503C7B9D21B}"/>
              </a:ext>
            </a:extLst>
          </p:cNvPr>
          <p:cNvSpPr/>
          <p:nvPr/>
        </p:nvSpPr>
        <p:spPr>
          <a:xfrm>
            <a:off x="5562600" y="660945"/>
            <a:ext cx="6096000" cy="1754326"/>
          </a:xfrm>
          <a:prstGeom prst="rect">
            <a:avLst/>
          </a:prstGeom>
        </p:spPr>
        <p:txBody>
          <a:bodyPr>
            <a:spAutoFit/>
          </a:bodyPr>
          <a:lstStyle/>
          <a:p>
            <a:pPr algn="just"/>
            <a:r>
              <a:rPr lang="en-GB" dirty="0" err="1">
                <a:solidFill>
                  <a:srgbClr val="000000"/>
                </a:solidFill>
                <a:latin typeface="Helvetica Neue" panose="02000503000000020004" pitchFamily="2" charset="0"/>
              </a:rPr>
              <a:t>Aproximación</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tradicional</a:t>
            </a:r>
            <a:r>
              <a:rPr lang="en-GB" dirty="0">
                <a:solidFill>
                  <a:srgbClr val="000000"/>
                </a:solidFill>
                <a:latin typeface="Helvetica Neue" panose="02000503000000020004" pitchFamily="2" charset="0"/>
              </a:rPr>
              <a:t>…</a:t>
            </a:r>
          </a:p>
          <a:p>
            <a:endParaRPr lang="en-GB" dirty="0"/>
          </a:p>
          <a:p>
            <a:pPr marL="285750" indent="-285750">
              <a:buFont typeface="Arial" panose="020B0604020202020204" pitchFamily="34" charset="0"/>
              <a:buChar char="•"/>
            </a:pPr>
            <a:r>
              <a:rPr lang="en-GB" dirty="0" err="1"/>
              <a:t>Estudiar</a:t>
            </a:r>
            <a:r>
              <a:rPr lang="en-GB" dirty="0"/>
              <a:t> </a:t>
            </a:r>
            <a:r>
              <a:rPr lang="en-GB" dirty="0" err="1"/>
              <a:t>contenido</a:t>
            </a:r>
            <a:r>
              <a:rPr lang="en-GB" dirty="0"/>
              <a:t> de los emails</a:t>
            </a:r>
          </a:p>
          <a:p>
            <a:pPr marL="742950" lvl="1" indent="-285750">
              <a:buFont typeface="Arial" panose="020B0604020202020204" pitchFamily="34" charset="0"/>
              <a:buChar char="•"/>
            </a:pPr>
            <a:r>
              <a:rPr lang="en-GB" dirty="0" err="1"/>
              <a:t>Definir</a:t>
            </a:r>
            <a:r>
              <a:rPr lang="en-GB" dirty="0"/>
              <a:t> </a:t>
            </a:r>
            <a:r>
              <a:rPr lang="en-GB" dirty="0" err="1"/>
              <a:t>reglas</a:t>
            </a:r>
            <a:r>
              <a:rPr lang="en-GB" dirty="0"/>
              <a:t> </a:t>
            </a:r>
            <a:r>
              <a:rPr lang="en-GB" dirty="0" err="1"/>
              <a:t>en</a:t>
            </a:r>
            <a:r>
              <a:rPr lang="en-GB" dirty="0"/>
              <a:t> base a </a:t>
            </a:r>
            <a:r>
              <a:rPr lang="en-GB" dirty="0" err="1"/>
              <a:t>expresiones</a:t>
            </a:r>
            <a:r>
              <a:rPr lang="en-GB" dirty="0"/>
              <a:t> </a:t>
            </a:r>
            <a:r>
              <a:rPr lang="en-GB" dirty="0" err="1"/>
              <a:t>regulares</a:t>
            </a:r>
            <a:endParaRPr lang="en-GB" dirty="0"/>
          </a:p>
          <a:p>
            <a:pPr marL="285750" indent="-285750">
              <a:buFont typeface="Arial" panose="020B0604020202020204" pitchFamily="34" charset="0"/>
              <a:buChar char="•"/>
            </a:pPr>
            <a:r>
              <a:rPr lang="en-GB" dirty="0" err="1"/>
              <a:t>Crear</a:t>
            </a:r>
            <a:r>
              <a:rPr lang="en-GB" dirty="0"/>
              <a:t> una </a:t>
            </a:r>
            <a:r>
              <a:rPr lang="en-GB" dirty="0" err="1"/>
              <a:t>lista</a:t>
            </a:r>
            <a:r>
              <a:rPr lang="en-GB" dirty="0"/>
              <a:t> </a:t>
            </a:r>
            <a:r>
              <a:rPr lang="en-GB" dirty="0" err="1"/>
              <a:t>negra</a:t>
            </a:r>
            <a:r>
              <a:rPr lang="en-GB" dirty="0"/>
              <a:t> de </a:t>
            </a:r>
            <a:r>
              <a:rPr lang="en-GB" dirty="0" err="1"/>
              <a:t>ips</a:t>
            </a:r>
            <a:endParaRPr lang="en-GB" dirty="0"/>
          </a:p>
          <a:p>
            <a:pPr marL="285750" indent="-285750">
              <a:buFont typeface="Arial" panose="020B0604020202020204" pitchFamily="34" charset="0"/>
              <a:buChar char="•"/>
            </a:pPr>
            <a:r>
              <a:rPr lang="en-GB" dirty="0" err="1"/>
              <a:t>Crear</a:t>
            </a:r>
            <a:r>
              <a:rPr lang="en-GB" dirty="0"/>
              <a:t> una </a:t>
            </a:r>
            <a:r>
              <a:rPr lang="en-GB" dirty="0" err="1"/>
              <a:t>lista</a:t>
            </a:r>
            <a:r>
              <a:rPr lang="en-GB" dirty="0"/>
              <a:t> </a:t>
            </a:r>
            <a:r>
              <a:rPr lang="en-GB" dirty="0" err="1"/>
              <a:t>negra</a:t>
            </a:r>
            <a:r>
              <a:rPr lang="en-GB" dirty="0"/>
              <a:t> de ”spammers”</a:t>
            </a:r>
            <a:endParaRPr lang="en-ES" dirty="0"/>
          </a:p>
        </p:txBody>
      </p:sp>
    </p:spTree>
    <p:extLst>
      <p:ext uri="{BB962C8B-B14F-4D97-AF65-F5344CB8AC3E}">
        <p14:creationId xmlns:p14="http://schemas.microsoft.com/office/powerpoint/2010/main" val="308964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9AE5-C45E-7B4A-8077-C88AA884AEBE}"/>
              </a:ext>
            </a:extLst>
          </p:cNvPr>
          <p:cNvSpPr>
            <a:spLocks noGrp="1"/>
          </p:cNvSpPr>
          <p:nvPr>
            <p:ph type="title"/>
          </p:nvPr>
        </p:nvSpPr>
        <p:spPr/>
        <p:txBody>
          <a:bodyPr/>
          <a:lstStyle/>
          <a:p>
            <a:r>
              <a:rPr lang="en-ES" dirty="0"/>
              <a:t>Why ML  ?</a:t>
            </a:r>
          </a:p>
        </p:txBody>
      </p:sp>
      <p:sp>
        <p:nvSpPr>
          <p:cNvPr id="4" name="Slide Number Placeholder 3">
            <a:extLst>
              <a:ext uri="{FF2B5EF4-FFF2-40B4-BE49-F238E27FC236}">
                <a16:creationId xmlns:a16="http://schemas.microsoft.com/office/drawing/2014/main" id="{6A1695A9-AE12-F44F-B4D9-4F48A5C03C21}"/>
              </a:ext>
            </a:extLst>
          </p:cNvPr>
          <p:cNvSpPr>
            <a:spLocks noGrp="1"/>
          </p:cNvSpPr>
          <p:nvPr>
            <p:ph type="sldNum" sz="quarter" idx="12"/>
          </p:nvPr>
        </p:nvSpPr>
        <p:spPr/>
        <p:txBody>
          <a:bodyPr/>
          <a:lstStyle/>
          <a:p>
            <a:fld id="{51FE4838-524A-B941-82D2-6B8FA12B4D1E}" type="slidenum">
              <a:rPr lang="es-ES" smtClean="0"/>
              <a:t>33</a:t>
            </a:fld>
            <a:endParaRPr lang="es-ES" dirty="0"/>
          </a:p>
        </p:txBody>
      </p:sp>
      <p:pic>
        <p:nvPicPr>
          <p:cNvPr id="5122" name="Picture 2">
            <a:extLst>
              <a:ext uri="{FF2B5EF4-FFF2-40B4-BE49-F238E27FC236}">
                <a16:creationId xmlns:a16="http://schemas.microsoft.com/office/drawing/2014/main" id="{A87B5AA1-4A3F-A848-8E0E-5F5D03E2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7" y="1483519"/>
            <a:ext cx="508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05CB522-A11B-DA49-B767-DFC2549A8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340" y="526859"/>
            <a:ext cx="5470507" cy="3011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C45717-74D4-0A4E-A9D3-C32F8E36C307}"/>
              </a:ext>
            </a:extLst>
          </p:cNvPr>
          <p:cNvSpPr/>
          <p:nvPr/>
        </p:nvSpPr>
        <p:spPr>
          <a:xfrm>
            <a:off x="5849073" y="3931756"/>
            <a:ext cx="6096000" cy="2031325"/>
          </a:xfrm>
          <a:prstGeom prst="rect">
            <a:avLst/>
          </a:prstGeom>
        </p:spPr>
        <p:txBody>
          <a:bodyPr>
            <a:spAutoFit/>
          </a:bodyPr>
          <a:lstStyle/>
          <a:p>
            <a:pPr algn="just"/>
            <a:r>
              <a:rPr lang="en-GB" b="1" dirty="0">
                <a:solidFill>
                  <a:srgbClr val="000000"/>
                </a:solidFill>
                <a:latin typeface="Helvetica Neue" panose="02000503000000020004" pitchFamily="2" charset="0"/>
              </a:rPr>
              <a:t>Pero...</a:t>
            </a:r>
            <a:endParaRPr lang="en-GB" dirty="0">
              <a:solidFill>
                <a:srgbClr val="000000"/>
              </a:solidFill>
              <a:latin typeface="Helvetica Neue" panose="02000503000000020004" pitchFamily="2" charset="0"/>
            </a:endParaRPr>
          </a:p>
          <a:p>
            <a:pPr>
              <a:buFont typeface="Arial" panose="020B0604020202020204" pitchFamily="34" charset="0"/>
              <a:buChar char="•"/>
            </a:pPr>
            <a:r>
              <a:rPr lang="en-GB" dirty="0">
                <a:solidFill>
                  <a:srgbClr val="000000"/>
                </a:solidFill>
                <a:latin typeface="Helvetica Neue" panose="02000503000000020004" pitchFamily="2" charset="0"/>
              </a:rPr>
              <a:t> Los spammers se </a:t>
            </a:r>
            <a:r>
              <a:rPr lang="en-GB" dirty="0" err="1">
                <a:solidFill>
                  <a:srgbClr val="000000"/>
                </a:solidFill>
                <a:latin typeface="Helvetica Neue" panose="02000503000000020004" pitchFamily="2" charset="0"/>
              </a:rPr>
              <a:t>pueden</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adaptar</a:t>
            </a:r>
            <a:r>
              <a:rPr lang="en-GB" dirty="0">
                <a:solidFill>
                  <a:srgbClr val="000000"/>
                </a:solidFill>
                <a:latin typeface="Helvetica Neue" panose="02000503000000020004" pitchFamily="2" charset="0"/>
              </a:rPr>
              <a:t>...</a:t>
            </a:r>
          </a:p>
          <a:p>
            <a:pPr>
              <a:buFont typeface="Arial" panose="020B0604020202020204" pitchFamily="34" charset="0"/>
              <a:buChar char="•"/>
            </a:pPr>
            <a:r>
              <a:rPr lang="en-GB" dirty="0">
                <a:solidFill>
                  <a:srgbClr val="000000"/>
                </a:solidFill>
                <a:latin typeface="Helvetica Neue" panose="02000503000000020004" pitchFamily="2" charset="0"/>
              </a:rPr>
              <a:t> ..las </a:t>
            </a:r>
            <a:r>
              <a:rPr lang="en-GB" dirty="0" err="1">
                <a:solidFill>
                  <a:srgbClr val="000000"/>
                </a:solidFill>
                <a:latin typeface="Helvetica Neue" panose="02000503000000020004" pitchFamily="2" charset="0"/>
              </a:rPr>
              <a:t>reglas</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cambiar</a:t>
            </a:r>
            <a:r>
              <a:rPr lang="en-GB" dirty="0">
                <a:solidFill>
                  <a:srgbClr val="000000"/>
                </a:solidFill>
                <a:latin typeface="Helvetica Neue" panose="02000503000000020004" pitchFamily="2" charset="0"/>
              </a:rPr>
              <a:t>...</a:t>
            </a:r>
          </a:p>
          <a:p>
            <a:pPr>
              <a:buFont typeface="Arial" panose="020B0604020202020204" pitchFamily="34" charset="0"/>
              <a:buChar char="•"/>
            </a:pP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obligarnos</a:t>
            </a:r>
            <a:r>
              <a:rPr lang="en-GB" dirty="0">
                <a:solidFill>
                  <a:srgbClr val="000000"/>
                </a:solidFill>
                <a:latin typeface="Helvetica Neue" panose="02000503000000020004" pitchFamily="2" charset="0"/>
              </a:rPr>
              <a:t> a </a:t>
            </a:r>
            <a:r>
              <a:rPr lang="en-GB" dirty="0" err="1">
                <a:solidFill>
                  <a:srgbClr val="000000"/>
                </a:solidFill>
                <a:latin typeface="Helvetica Neue" panose="02000503000000020004" pitchFamily="2" charset="0"/>
              </a:rPr>
              <a:t>iterar</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sobre</a:t>
            </a:r>
            <a:r>
              <a:rPr lang="en-GB" dirty="0">
                <a:solidFill>
                  <a:srgbClr val="000000"/>
                </a:solidFill>
                <a:latin typeface="Helvetica Neue" panose="02000503000000020004" pitchFamily="2" charset="0"/>
              </a:rPr>
              <a:t> los </a:t>
            </a:r>
            <a:r>
              <a:rPr lang="en-GB" dirty="0" err="1">
                <a:solidFill>
                  <a:srgbClr val="000000"/>
                </a:solidFill>
                <a:latin typeface="Helvetica Neue" panose="02000503000000020004" pitchFamily="2" charset="0"/>
              </a:rPr>
              <a:t>distintos</a:t>
            </a:r>
            <a:r>
              <a:rPr lang="en-GB" dirty="0">
                <a:solidFill>
                  <a:srgbClr val="000000"/>
                </a:solidFill>
                <a:latin typeface="Helvetica Neue" panose="02000503000000020004" pitchFamily="2" charset="0"/>
              </a:rPr>
              <a:t> pasos del  </a:t>
            </a:r>
            <a:r>
              <a:rPr lang="en-GB" dirty="0" err="1">
                <a:solidFill>
                  <a:srgbClr val="000000"/>
                </a:solidFill>
                <a:latin typeface="Helvetica Neue" panose="02000503000000020004" pitchFamily="2" charset="0"/>
              </a:rPr>
              <a:t>sistema</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montado</a:t>
            </a:r>
            <a:r>
              <a:rPr lang="en-GB" dirty="0">
                <a:solidFill>
                  <a:srgbClr val="000000"/>
                </a:solidFill>
                <a:latin typeface="Helvetica Neue" panose="02000503000000020004" pitchFamily="2" charset="0"/>
              </a:rPr>
              <a:t>...</a:t>
            </a:r>
          </a:p>
          <a:p>
            <a:pPr>
              <a:buFont typeface="Arial" panose="020B0604020202020204" pitchFamily="34" charset="0"/>
              <a:buChar char="•"/>
            </a:pPr>
            <a:r>
              <a:rPr lang="en-GB" dirty="0">
                <a:solidFill>
                  <a:srgbClr val="000000"/>
                </a:solidFill>
                <a:latin typeface="Helvetica Neue" panose="02000503000000020004" pitchFamily="2" charset="0"/>
              </a:rPr>
              <a:t> ...con la contra de que, </a:t>
            </a:r>
            <a:r>
              <a:rPr lang="en-GB" dirty="0" err="1">
                <a:solidFill>
                  <a:srgbClr val="000000"/>
                </a:solidFill>
                <a:latin typeface="Helvetica Neue" panose="02000503000000020004" pitchFamily="2" charset="0"/>
              </a:rPr>
              <a:t>aparte</a:t>
            </a:r>
            <a:r>
              <a:rPr lang="en-GB" dirty="0">
                <a:solidFill>
                  <a:srgbClr val="000000"/>
                </a:solidFill>
                <a:latin typeface="Helvetica Neue" panose="02000503000000020004" pitchFamily="2" charset="0"/>
              </a:rPr>
              <a:t> de </a:t>
            </a:r>
            <a:r>
              <a:rPr lang="en-GB" dirty="0" err="1">
                <a:solidFill>
                  <a:srgbClr val="000000"/>
                </a:solidFill>
                <a:latin typeface="Helvetica Neue" panose="02000503000000020004" pitchFamily="2" charset="0"/>
              </a:rPr>
              <a:t>consumir</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mucho</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tiempo</a:t>
            </a:r>
            <a:r>
              <a:rPr lang="en-GB" dirty="0">
                <a:solidFill>
                  <a:srgbClr val="000000"/>
                </a:solidFill>
                <a:latin typeface="Helvetica Neue" panose="02000503000000020004" pitchFamily="2" charset="0"/>
              </a:rPr>
              <a:t>, el </a:t>
            </a:r>
            <a:r>
              <a:rPr lang="en-GB" dirty="0" err="1">
                <a:solidFill>
                  <a:srgbClr val="000000"/>
                </a:solidFill>
                <a:latin typeface="Helvetica Neue" panose="02000503000000020004" pitchFamily="2" charset="0"/>
              </a:rPr>
              <a:t>sistema</a:t>
            </a:r>
            <a:r>
              <a:rPr lang="en-GB" dirty="0">
                <a:solidFill>
                  <a:srgbClr val="000000"/>
                </a:solidFill>
                <a:latin typeface="Helvetica Neue" panose="02000503000000020004" pitchFamily="2" charset="0"/>
              </a:rPr>
              <a:t> se </a:t>
            </a:r>
            <a:r>
              <a:rPr lang="en-GB" dirty="0" err="1">
                <a:solidFill>
                  <a:srgbClr val="000000"/>
                </a:solidFill>
                <a:latin typeface="Helvetica Neue" panose="02000503000000020004" pitchFamily="2" charset="0"/>
              </a:rPr>
              <a:t>vuelve</a:t>
            </a:r>
            <a:r>
              <a:rPr lang="en-GB" dirty="0">
                <a:solidFill>
                  <a:srgbClr val="000000"/>
                </a:solidFill>
                <a:latin typeface="Helvetica Neue" panose="02000503000000020004" pitchFamily="2" charset="0"/>
              </a:rPr>
              <a:t> </a:t>
            </a:r>
            <a:r>
              <a:rPr lang="en-GB" dirty="0" err="1">
                <a:solidFill>
                  <a:srgbClr val="000000"/>
                </a:solidFill>
                <a:latin typeface="Helvetica Neue" panose="02000503000000020004" pitchFamily="2" charset="0"/>
              </a:rPr>
              <a:t>inmantenible</a:t>
            </a:r>
            <a:r>
              <a:rPr lang="en-GB" dirty="0">
                <a:solidFill>
                  <a:srgbClr val="000000"/>
                </a:solidFill>
                <a:latin typeface="Helvetica Neue" panose="02000503000000020004" pitchFamily="2" charset="0"/>
              </a:rPr>
              <a:t>.</a:t>
            </a:r>
            <a:endParaRPr lang="en-GB"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825314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989C3F-251E-5F4C-91C5-014CB08E64B5}"/>
              </a:ext>
            </a:extLst>
          </p:cNvPr>
          <p:cNvSpPr>
            <a:spLocks noGrp="1"/>
          </p:cNvSpPr>
          <p:nvPr>
            <p:ph type="sldNum" sz="quarter" idx="12"/>
          </p:nvPr>
        </p:nvSpPr>
        <p:spPr/>
        <p:txBody>
          <a:bodyPr/>
          <a:lstStyle/>
          <a:p>
            <a:fld id="{51FE4838-524A-B941-82D2-6B8FA12B4D1E}" type="slidenum">
              <a:rPr lang="es-ES" smtClean="0"/>
              <a:t>34</a:t>
            </a:fld>
            <a:endParaRPr lang="es-ES"/>
          </a:p>
        </p:txBody>
      </p:sp>
      <p:pic>
        <p:nvPicPr>
          <p:cNvPr id="10242" name="Picture 2" descr="T Sad Developer Noise C'mon Guys | Reddit Meme on ME.ME">
            <a:extLst>
              <a:ext uri="{FF2B5EF4-FFF2-40B4-BE49-F238E27FC236}">
                <a16:creationId xmlns:a16="http://schemas.microsoft.com/office/drawing/2014/main" id="{2AD43C37-8227-0842-BEFD-EA65DBC73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03" y="1475691"/>
            <a:ext cx="6064170" cy="426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66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B9AFDE4-13A8-0740-B832-9BE944B11095}"/>
              </a:ext>
            </a:extLst>
          </p:cNvPr>
          <p:cNvSpPr/>
          <p:nvPr/>
        </p:nvSpPr>
        <p:spPr>
          <a:xfrm>
            <a:off x="1041400" y="2600325"/>
            <a:ext cx="5751513" cy="3187700"/>
          </a:xfrm>
          <a:prstGeom prst="rect">
            <a:avLst/>
          </a:prstGeom>
        </p:spPr>
        <p:txBody>
          <a:bodyPr wrap="square" anchor="t">
            <a:normAutofit/>
          </a:bodyPr>
          <a:lstStyle/>
          <a:p>
            <a:pPr algn="just">
              <a:lnSpc>
                <a:spcPct val="90000"/>
              </a:lnSpc>
              <a:spcAft>
                <a:spcPts val="600"/>
              </a:spcAft>
            </a:pPr>
            <a:r>
              <a:rPr lang="en-GB" sz="1500" dirty="0"/>
              <a:t>Si </a:t>
            </a:r>
            <a:r>
              <a:rPr lang="en-GB" sz="1500" dirty="0" err="1"/>
              <a:t>en</a:t>
            </a:r>
            <a:r>
              <a:rPr lang="en-GB" sz="1500" dirty="0"/>
              <a:t> </a:t>
            </a:r>
            <a:r>
              <a:rPr lang="en-GB" sz="1500" dirty="0" err="1"/>
              <a:t>vez</a:t>
            </a:r>
            <a:r>
              <a:rPr lang="en-GB" sz="1500" dirty="0"/>
              <a:t> de </a:t>
            </a:r>
            <a:r>
              <a:rPr lang="en-GB" sz="1500" dirty="0" err="1"/>
              <a:t>intentar</a:t>
            </a:r>
            <a:r>
              <a:rPr lang="en-GB" sz="1500" dirty="0"/>
              <a:t> </a:t>
            </a:r>
            <a:r>
              <a:rPr lang="en-GB" sz="1500" dirty="0" err="1"/>
              <a:t>definir</a:t>
            </a:r>
            <a:r>
              <a:rPr lang="en-GB" sz="1500" dirty="0"/>
              <a:t> las </a:t>
            </a:r>
            <a:r>
              <a:rPr lang="en-GB" sz="1500" dirty="0" err="1"/>
              <a:t>reglas</a:t>
            </a:r>
            <a:r>
              <a:rPr lang="en-GB" sz="1500" dirty="0"/>
              <a:t> a mano </a:t>
            </a:r>
            <a:r>
              <a:rPr lang="en-GB" sz="1500" dirty="0" err="1"/>
              <a:t>cada</a:t>
            </a:r>
            <a:r>
              <a:rPr lang="en-GB" sz="1500" dirty="0"/>
              <a:t> </a:t>
            </a:r>
            <a:r>
              <a:rPr lang="en-GB" sz="1500" dirty="0" err="1"/>
              <a:t>vez</a:t>
            </a:r>
            <a:r>
              <a:rPr lang="en-GB" sz="1500" dirty="0"/>
              <a:t> que </a:t>
            </a:r>
            <a:r>
              <a:rPr lang="en-GB" sz="1500" dirty="0" err="1"/>
              <a:t>queramos</a:t>
            </a:r>
            <a:r>
              <a:rPr lang="en-GB" sz="1500" dirty="0"/>
              <a:t> </a:t>
            </a:r>
            <a:r>
              <a:rPr lang="en-GB" sz="1500" dirty="0" err="1"/>
              <a:t>modificar</a:t>
            </a:r>
            <a:r>
              <a:rPr lang="en-GB" sz="1500" dirty="0"/>
              <a:t> </a:t>
            </a:r>
            <a:r>
              <a:rPr lang="en-GB" sz="1500" dirty="0" err="1"/>
              <a:t>nuestro</a:t>
            </a:r>
            <a:r>
              <a:rPr lang="en-GB" sz="1500" dirty="0"/>
              <a:t> </a:t>
            </a:r>
            <a:r>
              <a:rPr lang="en-GB" sz="1500" dirty="0" err="1"/>
              <a:t>sistema</a:t>
            </a:r>
            <a:r>
              <a:rPr lang="en-GB" sz="1500" dirty="0"/>
              <a:t> de </a:t>
            </a:r>
            <a:r>
              <a:rPr lang="en-GB" sz="1500" dirty="0" err="1"/>
              <a:t>detección</a:t>
            </a:r>
            <a:r>
              <a:rPr lang="en-GB" sz="1500" dirty="0"/>
              <a:t> de spam </a:t>
            </a:r>
            <a:r>
              <a:rPr lang="en-GB" sz="1500" dirty="0" err="1"/>
              <a:t>utilizamos</a:t>
            </a:r>
            <a:r>
              <a:rPr lang="en-GB" sz="1500" dirty="0"/>
              <a:t> un </a:t>
            </a:r>
            <a:r>
              <a:rPr lang="en-GB" sz="1500" dirty="0" err="1"/>
              <a:t>clasificador</a:t>
            </a:r>
            <a:r>
              <a:rPr lang="en-GB" sz="1500" dirty="0"/>
              <a:t>, </a:t>
            </a:r>
            <a:r>
              <a:rPr lang="en-GB" sz="1500" dirty="0" err="1"/>
              <a:t>podemos</a:t>
            </a:r>
            <a:r>
              <a:rPr lang="en-GB" sz="1500" dirty="0"/>
              <a:t> </a:t>
            </a:r>
            <a:r>
              <a:rPr lang="en-GB" sz="1500" dirty="0" err="1"/>
              <a:t>redefinir</a:t>
            </a:r>
            <a:r>
              <a:rPr lang="en-GB" sz="1500" dirty="0"/>
              <a:t> el </a:t>
            </a:r>
            <a:r>
              <a:rPr lang="en-GB" sz="1500" dirty="0" err="1"/>
              <a:t>problema</a:t>
            </a:r>
            <a:r>
              <a:rPr lang="en-GB" sz="1500" dirty="0"/>
              <a:t> </a:t>
            </a:r>
            <a:r>
              <a:rPr lang="en-GB" sz="1500" dirty="0" err="1"/>
              <a:t>como</a:t>
            </a:r>
            <a:endParaRPr lang="en-GB" sz="1500" dirty="0"/>
          </a:p>
          <a:p>
            <a:pPr algn="just">
              <a:lnSpc>
                <a:spcPct val="90000"/>
              </a:lnSpc>
              <a:spcAft>
                <a:spcPts val="600"/>
              </a:spcAft>
            </a:pPr>
            <a:endParaRPr lang="en-GB" sz="1500" dirty="0"/>
          </a:p>
          <a:p>
            <a:pPr algn="just">
              <a:lnSpc>
                <a:spcPct val="90000"/>
              </a:lnSpc>
              <a:spcAft>
                <a:spcPts val="600"/>
              </a:spcAft>
              <a:buFont typeface="Arial" panose="020B0604020202020204" pitchFamily="34" charset="0"/>
              <a:buChar char="•"/>
            </a:pP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Estudiar</a:t>
            </a:r>
            <a:r>
              <a:rPr lang="en-GB" sz="1500" dirty="0">
                <a:solidFill>
                  <a:srgbClr val="000000"/>
                </a:solidFill>
                <a:latin typeface="Helvetica Neue" panose="02000503000000020004" pitchFamily="2" charset="0"/>
              </a:rPr>
              <a:t> el </a:t>
            </a:r>
            <a:r>
              <a:rPr lang="en-GB" sz="1500" dirty="0" err="1">
                <a:solidFill>
                  <a:srgbClr val="000000"/>
                </a:solidFill>
                <a:latin typeface="Helvetica Neue" panose="02000503000000020004" pitchFamily="2" charset="0"/>
              </a:rPr>
              <a:t>problema</a:t>
            </a: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desde</a:t>
            </a:r>
            <a:r>
              <a:rPr lang="en-GB" sz="1500" dirty="0">
                <a:solidFill>
                  <a:srgbClr val="000000"/>
                </a:solidFill>
                <a:latin typeface="Helvetica Neue" panose="02000503000000020004" pitchFamily="2" charset="0"/>
              </a:rPr>
              <a:t> el punto de vista de que </a:t>
            </a:r>
            <a:r>
              <a:rPr lang="en-GB" sz="1500" b="1" dirty="0">
                <a:solidFill>
                  <a:srgbClr val="000000"/>
                </a:solidFill>
                <a:latin typeface="Helvetica Neue" panose="02000503000000020004" pitchFamily="2" charset="0"/>
              </a:rPr>
              <a:t>variables</a:t>
            </a:r>
            <a:r>
              <a:rPr lang="en-GB" sz="1500" dirty="0">
                <a:solidFill>
                  <a:srgbClr val="000000"/>
                </a:solidFill>
                <a:latin typeface="Helvetica Neue" panose="02000503000000020004" pitchFamily="2" charset="0"/>
              </a:rPr>
              <a:t> me </a:t>
            </a:r>
            <a:r>
              <a:rPr lang="en-GB" sz="1500" dirty="0" err="1">
                <a:solidFill>
                  <a:srgbClr val="000000"/>
                </a:solidFill>
                <a:latin typeface="Helvetica Neue" panose="02000503000000020004" pitchFamily="2" charset="0"/>
              </a:rPr>
              <a:t>afectan</a:t>
            </a:r>
            <a:r>
              <a:rPr lang="en-GB" sz="1500" dirty="0">
                <a:solidFill>
                  <a:srgbClr val="000000"/>
                </a:solidFill>
                <a:latin typeface="Helvetica Neue" panose="02000503000000020004" pitchFamily="2" charset="0"/>
              </a:rPr>
              <a:t> a que sea spam</a:t>
            </a:r>
          </a:p>
          <a:p>
            <a:pPr lvl="1" algn="just">
              <a:lnSpc>
                <a:spcPct val="90000"/>
              </a:lnSpc>
              <a:spcAft>
                <a:spcPts val="600"/>
              </a:spcAft>
              <a:buFont typeface="Arial" panose="020B0604020202020204" pitchFamily="34" charset="0"/>
              <a:buChar char="•"/>
            </a:pPr>
            <a:r>
              <a:rPr lang="en-GB" sz="1500" dirty="0">
                <a:solidFill>
                  <a:srgbClr val="000000"/>
                </a:solidFill>
                <a:latin typeface="Helvetica Neue" panose="02000503000000020004" pitchFamily="2" charset="0"/>
              </a:rPr>
              <a:t> por </a:t>
            </a:r>
            <a:r>
              <a:rPr lang="en-GB" sz="1500" dirty="0" err="1">
                <a:solidFill>
                  <a:srgbClr val="000000"/>
                </a:solidFill>
                <a:latin typeface="Helvetica Neue" panose="02000503000000020004" pitchFamily="2" charset="0"/>
              </a:rPr>
              <a:t>ejemplo</a:t>
            </a: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patrones</a:t>
            </a:r>
            <a:r>
              <a:rPr lang="en-GB" sz="1500" dirty="0">
                <a:solidFill>
                  <a:srgbClr val="000000"/>
                </a:solidFill>
                <a:latin typeface="Helvetica Neue" panose="02000503000000020004" pitchFamily="2" charset="0"/>
              </a:rPr>
              <a:t> de palabras </a:t>
            </a:r>
            <a:r>
              <a:rPr lang="en-GB" sz="1500" dirty="0" err="1">
                <a:solidFill>
                  <a:srgbClr val="000000"/>
                </a:solidFill>
                <a:latin typeface="Helvetica Neue" panose="02000503000000020004" pitchFamily="2" charset="0"/>
              </a:rPr>
              <a:t>frecuentes</a:t>
            </a: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en</a:t>
            </a:r>
            <a:r>
              <a:rPr lang="en-GB" sz="1500" dirty="0">
                <a:solidFill>
                  <a:srgbClr val="000000"/>
                </a:solidFill>
                <a:latin typeface="Helvetica Neue" panose="02000503000000020004" pitchFamily="2" charset="0"/>
              </a:rPr>
              <a:t> emails </a:t>
            </a:r>
            <a:r>
              <a:rPr lang="en-GB" sz="1500" dirty="0" err="1">
                <a:solidFill>
                  <a:srgbClr val="000000"/>
                </a:solidFill>
                <a:latin typeface="Helvetica Neue" panose="02000503000000020004" pitchFamily="2" charset="0"/>
              </a:rPr>
              <a:t>normales</a:t>
            </a:r>
            <a:r>
              <a:rPr lang="en-GB" sz="1500" dirty="0">
                <a:solidFill>
                  <a:srgbClr val="000000"/>
                </a:solidFill>
                <a:latin typeface="Helvetica Neue" panose="02000503000000020004" pitchFamily="2" charset="0"/>
              </a:rPr>
              <a:t> o spam (</a:t>
            </a:r>
            <a:r>
              <a:rPr lang="en-GB" sz="1500" u="sng" dirty="0">
                <a:solidFill>
                  <a:srgbClr val="0088CC"/>
                </a:solidFill>
                <a:latin typeface="Helvetica Neue" panose="02000503000000020004" pitchFamily="2" charset="0"/>
                <a:hlinkClick r:id="rId2"/>
              </a:rPr>
              <a:t>bag of words</a:t>
            </a:r>
            <a:r>
              <a:rPr lang="en-GB" sz="1500" dirty="0">
                <a:solidFill>
                  <a:srgbClr val="000000"/>
                </a:solidFill>
                <a:latin typeface="Helvetica Neue" panose="02000503000000020004" pitchFamily="2" charset="0"/>
              </a:rPr>
              <a:t>, </a:t>
            </a:r>
            <a:r>
              <a:rPr lang="en-GB" sz="1500" u="sng" dirty="0">
                <a:solidFill>
                  <a:srgbClr val="0088CC"/>
                </a:solidFill>
                <a:latin typeface="Helvetica Neue" panose="02000503000000020004" pitchFamily="2" charset="0"/>
                <a:hlinkClick r:id="rId3"/>
              </a:rPr>
              <a:t>tf-idf</a:t>
            </a:r>
            <a:r>
              <a:rPr lang="en-GB" sz="1500" dirty="0">
                <a:solidFill>
                  <a:srgbClr val="000000"/>
                </a:solidFill>
                <a:latin typeface="Helvetica Neue" panose="02000503000000020004" pitchFamily="2" charset="0"/>
              </a:rPr>
              <a:t>)</a:t>
            </a:r>
          </a:p>
          <a:p>
            <a:pPr algn="just">
              <a:lnSpc>
                <a:spcPct val="90000"/>
              </a:lnSpc>
              <a:spcAft>
                <a:spcPts val="600"/>
              </a:spcAft>
            </a:pPr>
            <a:endParaRPr lang="en-GB" sz="1500" dirty="0">
              <a:solidFill>
                <a:srgbClr val="000000"/>
              </a:solidFill>
              <a:latin typeface="Helvetica Neue" panose="02000503000000020004" pitchFamily="2" charset="0"/>
            </a:endParaRPr>
          </a:p>
          <a:p>
            <a:pPr algn="just">
              <a:lnSpc>
                <a:spcPct val="90000"/>
              </a:lnSpc>
              <a:spcAft>
                <a:spcPts val="600"/>
              </a:spcAft>
              <a:buFont typeface="Arial" panose="020B0604020202020204" pitchFamily="34" charset="0"/>
              <a:buChar char="•"/>
            </a:pP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Entrenar</a:t>
            </a:r>
            <a:r>
              <a:rPr lang="en-GB" sz="1500" dirty="0">
                <a:solidFill>
                  <a:srgbClr val="000000"/>
                </a:solidFill>
                <a:latin typeface="Helvetica Neue" panose="02000503000000020004" pitchFamily="2" charset="0"/>
              </a:rPr>
              <a:t> un </a:t>
            </a:r>
            <a:r>
              <a:rPr lang="en-GB" sz="1500" dirty="0" err="1">
                <a:solidFill>
                  <a:srgbClr val="000000"/>
                </a:solidFill>
                <a:latin typeface="Helvetica Neue" panose="02000503000000020004" pitchFamily="2" charset="0"/>
              </a:rPr>
              <a:t>clasificador</a:t>
            </a:r>
            <a:r>
              <a:rPr lang="en-GB" sz="1500" dirty="0">
                <a:solidFill>
                  <a:srgbClr val="000000"/>
                </a:solidFill>
                <a:latin typeface="Helvetica Neue" panose="02000503000000020004" pitchFamily="2" charset="0"/>
              </a:rPr>
              <a:t> </a:t>
            </a:r>
            <a:r>
              <a:rPr lang="en-GB" sz="1500" dirty="0" err="1">
                <a:solidFill>
                  <a:srgbClr val="000000"/>
                </a:solidFill>
                <a:latin typeface="Helvetica Neue" panose="02000503000000020004" pitchFamily="2" charset="0"/>
              </a:rPr>
              <a:t>sobre</a:t>
            </a:r>
            <a:r>
              <a:rPr lang="en-GB" sz="1500" dirty="0">
                <a:solidFill>
                  <a:srgbClr val="000000"/>
                </a:solidFill>
                <a:latin typeface="Helvetica Neue" panose="02000503000000020004" pitchFamily="2" charset="0"/>
              </a:rPr>
              <a:t> las variables </a:t>
            </a:r>
            <a:r>
              <a:rPr lang="en-GB" sz="1500" dirty="0" err="1">
                <a:solidFill>
                  <a:srgbClr val="000000"/>
                </a:solidFill>
                <a:latin typeface="Helvetica Neue" panose="02000503000000020004" pitchFamily="2" charset="0"/>
              </a:rPr>
              <a:t>seleccionadas</a:t>
            </a:r>
            <a:r>
              <a:rPr lang="en-GB" sz="1500" dirty="0">
                <a:solidFill>
                  <a:srgbClr val="000000"/>
                </a:solidFill>
                <a:latin typeface="Helvetica Neue" panose="02000503000000020004" pitchFamily="2" charset="0"/>
              </a:rPr>
              <a:t>: </a:t>
            </a:r>
          </a:p>
          <a:p>
            <a:pPr lvl="1" algn="just">
              <a:lnSpc>
                <a:spcPct val="90000"/>
              </a:lnSpc>
              <a:spcAft>
                <a:spcPts val="600"/>
              </a:spcAft>
              <a:buFont typeface="Arial" panose="020B0604020202020204" pitchFamily="34" charset="0"/>
              <a:buChar char="•"/>
            </a:pPr>
            <a:r>
              <a:rPr lang="en-GB" sz="1500" dirty="0">
                <a:solidFill>
                  <a:srgbClr val="000000"/>
                </a:solidFill>
                <a:latin typeface="Helvetica Neue" panose="02000503000000020004" pitchFamily="2" charset="0"/>
              </a:rPr>
              <a:t> e.g. naive-bayes, logistic regression...	</a:t>
            </a:r>
            <a:br>
              <a:rPr lang="en-GB" sz="1500" dirty="0"/>
            </a:br>
            <a:endParaRPr lang="en-GB" sz="1500" dirty="0">
              <a:effectLst/>
            </a:endParaRPr>
          </a:p>
        </p:txBody>
      </p:sp>
      <p:pic>
        <p:nvPicPr>
          <p:cNvPr id="11266" name="Picture 2">
            <a:extLst>
              <a:ext uri="{FF2B5EF4-FFF2-40B4-BE49-F238E27FC236}">
                <a16:creationId xmlns:a16="http://schemas.microsoft.com/office/drawing/2014/main" id="{FCD8AD6A-905D-A84B-8321-311E7EC73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246" y="2646568"/>
            <a:ext cx="4273550" cy="3187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A8DB82-C3C2-0048-A9DF-9AB537266BF8}"/>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kern="1200">
                <a:solidFill>
                  <a:schemeClr val="tx1"/>
                </a:solidFill>
                <a:latin typeface="+mj-lt"/>
                <a:ea typeface="+mj-ea"/>
                <a:cs typeface="+mj-cs"/>
              </a:rPr>
              <a:t>The ML way</a:t>
            </a:r>
          </a:p>
        </p:txBody>
      </p:sp>
      <p:sp>
        <p:nvSpPr>
          <p:cNvPr id="4" name="Slide Number Placeholder 3">
            <a:extLst>
              <a:ext uri="{FF2B5EF4-FFF2-40B4-BE49-F238E27FC236}">
                <a16:creationId xmlns:a16="http://schemas.microsoft.com/office/drawing/2014/main" id="{EF480343-2C3A-8F41-AF6D-AD210501C0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1FE4838-524A-B941-82D2-6B8FA12B4D1E}" type="slidenum">
              <a:rPr lang="en-US">
                <a:solidFill>
                  <a:prstClr val="black">
                    <a:tint val="75000"/>
                  </a:prstClr>
                </a:solidFill>
              </a:rPr>
              <a:pPr>
                <a:spcAft>
                  <a:spcPts val="600"/>
                </a:spcAft>
              </a:pPr>
              <a:t>35</a:t>
            </a:fld>
            <a:endParaRPr lang="en-US">
              <a:solidFill>
                <a:prstClr val="black">
                  <a:tint val="75000"/>
                </a:prstClr>
              </a:solidFill>
            </a:endParaRPr>
          </a:p>
        </p:txBody>
      </p:sp>
    </p:spTree>
    <p:extLst>
      <p:ext uri="{BB962C8B-B14F-4D97-AF65-F5344CB8AC3E}">
        <p14:creationId xmlns:p14="http://schemas.microsoft.com/office/powerpoint/2010/main" val="1631596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A035-33EA-CB48-B3F7-02417D9BE0FC}"/>
              </a:ext>
            </a:extLst>
          </p:cNvPr>
          <p:cNvSpPr>
            <a:spLocks noGrp="1"/>
          </p:cNvSpPr>
          <p:nvPr>
            <p:ph type="title"/>
          </p:nvPr>
        </p:nvSpPr>
        <p:spPr/>
        <p:txBody>
          <a:bodyPr/>
          <a:lstStyle/>
          <a:p>
            <a:r>
              <a:rPr lang="en-ES" dirty="0"/>
              <a:t>How to develop a ML solution</a:t>
            </a:r>
          </a:p>
        </p:txBody>
      </p:sp>
      <p:sp>
        <p:nvSpPr>
          <p:cNvPr id="4" name="Slide Number Placeholder 3">
            <a:extLst>
              <a:ext uri="{FF2B5EF4-FFF2-40B4-BE49-F238E27FC236}">
                <a16:creationId xmlns:a16="http://schemas.microsoft.com/office/drawing/2014/main" id="{CCBFDA35-DE54-084E-9EDC-66380D6EB96F}"/>
              </a:ext>
            </a:extLst>
          </p:cNvPr>
          <p:cNvSpPr>
            <a:spLocks noGrp="1"/>
          </p:cNvSpPr>
          <p:nvPr>
            <p:ph type="sldNum" sz="quarter" idx="12"/>
          </p:nvPr>
        </p:nvSpPr>
        <p:spPr/>
        <p:txBody>
          <a:bodyPr/>
          <a:lstStyle/>
          <a:p>
            <a:fld id="{51FE4838-524A-B941-82D2-6B8FA12B4D1E}" type="slidenum">
              <a:rPr lang="es-ES" smtClean="0"/>
              <a:t>36</a:t>
            </a:fld>
            <a:endParaRPr lang="es-ES"/>
          </a:p>
        </p:txBody>
      </p:sp>
      <p:pic>
        <p:nvPicPr>
          <p:cNvPr id="12290" name="Picture 2">
            <a:extLst>
              <a:ext uri="{FF2B5EF4-FFF2-40B4-BE49-F238E27FC236}">
                <a16:creationId xmlns:a16="http://schemas.microsoft.com/office/drawing/2014/main" id="{16978DB1-7F38-DA40-964C-56A90A773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19" y="1471015"/>
            <a:ext cx="4719618" cy="50218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EAB1872-911C-6148-9D34-1AA7AD20507F}"/>
              </a:ext>
            </a:extLst>
          </p:cNvPr>
          <p:cNvSpPr/>
          <p:nvPr/>
        </p:nvSpPr>
        <p:spPr>
          <a:xfrm>
            <a:off x="6267386" y="1818538"/>
            <a:ext cx="4934043" cy="3970318"/>
          </a:xfrm>
          <a:prstGeom prst="rect">
            <a:avLst/>
          </a:prstGeom>
        </p:spPr>
        <p:txBody>
          <a:bodyPr wrap="none">
            <a:spAutoFit/>
          </a:bodyPr>
          <a:lstStyle/>
          <a:p>
            <a:r>
              <a:rPr lang="en-ES" dirty="0"/>
              <a:t>Framing the problem:</a:t>
            </a:r>
          </a:p>
          <a:p>
            <a:r>
              <a:rPr lang="en-ES" dirty="0"/>
              <a:t>	From Real world problem to ML problem</a:t>
            </a:r>
          </a:p>
          <a:p>
            <a:endParaRPr lang="en-ES" dirty="0"/>
          </a:p>
          <a:p>
            <a:r>
              <a:rPr lang="en-ES" dirty="0"/>
              <a:t>Get</a:t>
            </a:r>
            <a:r>
              <a:rPr lang="en-GB" dirty="0"/>
              <a:t>t</a:t>
            </a:r>
            <a:r>
              <a:rPr lang="en-ES" dirty="0"/>
              <a:t>ing the data</a:t>
            </a:r>
          </a:p>
          <a:p>
            <a:r>
              <a:rPr lang="en-ES" dirty="0"/>
              <a:t>	Do I have data to solve this problem?</a:t>
            </a:r>
          </a:p>
          <a:p>
            <a:endParaRPr lang="en-ES" dirty="0"/>
          </a:p>
          <a:p>
            <a:r>
              <a:rPr lang="en-ES" dirty="0"/>
              <a:t>Explore the data</a:t>
            </a:r>
          </a:p>
          <a:p>
            <a:r>
              <a:rPr lang="en-ES" dirty="0"/>
              <a:t>	Is the data representative?</a:t>
            </a:r>
          </a:p>
          <a:p>
            <a:endParaRPr lang="en-ES" dirty="0"/>
          </a:p>
          <a:p>
            <a:r>
              <a:rPr lang="en-ES" dirty="0"/>
              <a:t>Train and select the model</a:t>
            </a:r>
          </a:p>
          <a:p>
            <a:r>
              <a:rPr lang="en-ES" dirty="0"/>
              <a:t>	Model selection and feature engineering</a:t>
            </a:r>
          </a:p>
          <a:p>
            <a:endParaRPr lang="en-ES" dirty="0"/>
          </a:p>
          <a:p>
            <a:r>
              <a:rPr lang="en-ES" dirty="0"/>
              <a:t>Deploy</a:t>
            </a:r>
          </a:p>
          <a:p>
            <a:r>
              <a:rPr lang="en-ES" dirty="0"/>
              <a:t>	How it will be consumed? </a:t>
            </a:r>
          </a:p>
        </p:txBody>
      </p:sp>
    </p:spTree>
    <p:extLst>
      <p:ext uri="{BB962C8B-B14F-4D97-AF65-F5344CB8AC3E}">
        <p14:creationId xmlns:p14="http://schemas.microsoft.com/office/powerpoint/2010/main" val="252861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CE56-10A4-DB40-A5A4-710716812D56}"/>
              </a:ext>
            </a:extLst>
          </p:cNvPr>
          <p:cNvSpPr>
            <a:spLocks noGrp="1"/>
          </p:cNvSpPr>
          <p:nvPr>
            <p:ph type="title"/>
          </p:nvPr>
        </p:nvSpPr>
        <p:spPr/>
        <p:txBody>
          <a:bodyPr/>
          <a:lstStyle/>
          <a:p>
            <a:r>
              <a:rPr lang="en-ES" dirty="0"/>
              <a:t>When ML ?</a:t>
            </a:r>
          </a:p>
        </p:txBody>
      </p:sp>
      <p:sp>
        <p:nvSpPr>
          <p:cNvPr id="3" name="Content Placeholder 2">
            <a:extLst>
              <a:ext uri="{FF2B5EF4-FFF2-40B4-BE49-F238E27FC236}">
                <a16:creationId xmlns:a16="http://schemas.microsoft.com/office/drawing/2014/main" id="{BEC7DE7D-4FBF-7C4E-9F9F-B44D4A795798}"/>
              </a:ext>
            </a:extLst>
          </p:cNvPr>
          <p:cNvSpPr>
            <a:spLocks noGrp="1"/>
          </p:cNvSpPr>
          <p:nvPr>
            <p:ph idx="1"/>
          </p:nvPr>
        </p:nvSpPr>
        <p:spPr/>
        <p:txBody>
          <a:bodyPr/>
          <a:lstStyle/>
          <a:p>
            <a:pPr marL="0" indent="0">
              <a:buNone/>
            </a:pPr>
            <a:r>
              <a:rPr lang="en-GB" dirty="0"/>
              <a:t>Los </a:t>
            </a:r>
            <a:r>
              <a:rPr lang="en-GB" dirty="0" err="1"/>
              <a:t>sistemas</a:t>
            </a:r>
            <a:r>
              <a:rPr lang="en-GB" dirty="0"/>
              <a:t> de ML son buenos para:</a:t>
            </a:r>
          </a:p>
          <a:p>
            <a:endParaRPr lang="en-GB" dirty="0"/>
          </a:p>
          <a:p>
            <a:r>
              <a:rPr lang="en-GB" dirty="0" err="1"/>
              <a:t>Problemas</a:t>
            </a:r>
            <a:r>
              <a:rPr lang="en-GB" dirty="0"/>
              <a:t> que </a:t>
            </a:r>
            <a:r>
              <a:rPr lang="en-GB" dirty="0" err="1"/>
              <a:t>requieren</a:t>
            </a:r>
            <a:r>
              <a:rPr lang="en-GB" dirty="0"/>
              <a:t> </a:t>
            </a:r>
            <a:r>
              <a:rPr lang="en-GB" dirty="0" err="1"/>
              <a:t>mucho</a:t>
            </a:r>
            <a:r>
              <a:rPr lang="en-GB" dirty="0"/>
              <a:t> </a:t>
            </a:r>
            <a:r>
              <a:rPr lang="en-GB" dirty="0" err="1"/>
              <a:t>trabajo</a:t>
            </a:r>
            <a:r>
              <a:rPr lang="en-GB" dirty="0"/>
              <a:t> manual o </a:t>
            </a:r>
            <a:r>
              <a:rPr lang="en-GB" dirty="0" err="1"/>
              <a:t>largas</a:t>
            </a:r>
            <a:r>
              <a:rPr lang="en-GB" dirty="0"/>
              <a:t> </a:t>
            </a:r>
            <a:r>
              <a:rPr lang="en-GB" dirty="0" err="1"/>
              <a:t>listas</a:t>
            </a:r>
            <a:r>
              <a:rPr lang="en-GB" dirty="0"/>
              <a:t> de </a:t>
            </a:r>
            <a:r>
              <a:rPr lang="en-GB" dirty="0" err="1"/>
              <a:t>reglas</a:t>
            </a:r>
            <a:endParaRPr lang="en-GB" dirty="0"/>
          </a:p>
          <a:p>
            <a:endParaRPr lang="en-GB" dirty="0"/>
          </a:p>
          <a:p>
            <a:r>
              <a:rPr lang="en-GB" dirty="0" err="1"/>
              <a:t>Entornos</a:t>
            </a:r>
            <a:r>
              <a:rPr lang="en-GB" dirty="0"/>
              <a:t> que </a:t>
            </a:r>
            <a:r>
              <a:rPr lang="en-GB" dirty="0" err="1"/>
              <a:t>evolucionan</a:t>
            </a:r>
            <a:endParaRPr lang="en-GB" dirty="0"/>
          </a:p>
          <a:p>
            <a:pPr marL="0" indent="0">
              <a:buNone/>
            </a:pPr>
            <a:endParaRPr lang="en-GB" dirty="0"/>
          </a:p>
          <a:p>
            <a:r>
              <a:rPr lang="en-GB" dirty="0" err="1"/>
              <a:t>Conseguir</a:t>
            </a:r>
            <a:r>
              <a:rPr lang="en-GB" dirty="0"/>
              <a:t> insights </a:t>
            </a:r>
            <a:r>
              <a:rPr lang="en-GB" dirty="0" err="1"/>
              <a:t>en</a:t>
            </a:r>
            <a:r>
              <a:rPr lang="en-GB" dirty="0"/>
              <a:t> </a:t>
            </a:r>
            <a:r>
              <a:rPr lang="en-GB" dirty="0" err="1"/>
              <a:t>datos</a:t>
            </a:r>
            <a:r>
              <a:rPr lang="en-GB" dirty="0"/>
              <a:t> </a:t>
            </a:r>
            <a:r>
              <a:rPr lang="en-GB" dirty="0" err="1"/>
              <a:t>complejos</a:t>
            </a:r>
            <a:endParaRPr lang="en-GB" dirty="0"/>
          </a:p>
          <a:p>
            <a:pPr marL="0" indent="0">
              <a:buNone/>
            </a:pPr>
            <a:endParaRPr lang="en-ES" dirty="0"/>
          </a:p>
        </p:txBody>
      </p:sp>
      <p:sp>
        <p:nvSpPr>
          <p:cNvPr id="4" name="Slide Number Placeholder 3">
            <a:extLst>
              <a:ext uri="{FF2B5EF4-FFF2-40B4-BE49-F238E27FC236}">
                <a16:creationId xmlns:a16="http://schemas.microsoft.com/office/drawing/2014/main" id="{AEDBD888-EDAB-4846-979E-774DF79FA7C7}"/>
              </a:ext>
            </a:extLst>
          </p:cNvPr>
          <p:cNvSpPr>
            <a:spLocks noGrp="1"/>
          </p:cNvSpPr>
          <p:nvPr>
            <p:ph type="sldNum" sz="quarter" idx="12"/>
          </p:nvPr>
        </p:nvSpPr>
        <p:spPr/>
        <p:txBody>
          <a:bodyPr/>
          <a:lstStyle/>
          <a:p>
            <a:fld id="{51FE4838-524A-B941-82D2-6B8FA12B4D1E}" type="slidenum">
              <a:rPr lang="es-ES" smtClean="0"/>
              <a:t>37</a:t>
            </a:fld>
            <a:endParaRPr lang="es-ES"/>
          </a:p>
        </p:txBody>
      </p:sp>
    </p:spTree>
    <p:extLst>
      <p:ext uri="{BB962C8B-B14F-4D97-AF65-F5344CB8AC3E}">
        <p14:creationId xmlns:p14="http://schemas.microsoft.com/office/powerpoint/2010/main" val="162234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Real world applications</a:t>
            </a:r>
          </a:p>
        </p:txBody>
      </p:sp>
      <p:grpSp>
        <p:nvGrpSpPr>
          <p:cNvPr id="8" name="Agrupar 8">
            <a:extLst>
              <a:ext uri="{FF2B5EF4-FFF2-40B4-BE49-F238E27FC236}">
                <a16:creationId xmlns:a16="http://schemas.microsoft.com/office/drawing/2014/main" id="{95E9E2AF-41E0-B746-ACAA-A5E10FBD792E}"/>
              </a:ext>
            </a:extLst>
          </p:cNvPr>
          <p:cNvGrpSpPr/>
          <p:nvPr/>
        </p:nvGrpSpPr>
        <p:grpSpPr>
          <a:xfrm>
            <a:off x="1640082" y="2086531"/>
            <a:ext cx="2500924" cy="1940371"/>
            <a:chOff x="2090620" y="3184769"/>
            <a:chExt cx="2500924" cy="1940371"/>
          </a:xfrm>
        </p:grpSpPr>
        <p:sp>
          <p:nvSpPr>
            <p:cNvPr id="9" name="Title Placeholder 1">
              <a:extLst>
                <a:ext uri="{FF2B5EF4-FFF2-40B4-BE49-F238E27FC236}">
                  <a16:creationId xmlns:a16="http://schemas.microsoft.com/office/drawing/2014/main" id="{F69609E5-F78C-094C-8346-358A87BB22FF}"/>
                </a:ext>
              </a:extLst>
            </p:cNvPr>
            <p:cNvSpPr txBox="1">
              <a:spLocks/>
            </p:cNvSpPr>
            <p:nvPr/>
          </p:nvSpPr>
          <p:spPr>
            <a:xfrm>
              <a:off x="2090620" y="3184769"/>
              <a:ext cx="2500924" cy="427951"/>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endParaRPr lang="en-US" sz="1800" dirty="0">
                <a:latin typeface="Century Gothic" panose="020B0502020202020204" pitchFamily="34" charset="0"/>
              </a:endParaRPr>
            </a:p>
          </p:txBody>
        </p:sp>
        <p:sp>
          <p:nvSpPr>
            <p:cNvPr id="10" name="CuadroTexto 9">
              <a:extLst>
                <a:ext uri="{FF2B5EF4-FFF2-40B4-BE49-F238E27FC236}">
                  <a16:creationId xmlns:a16="http://schemas.microsoft.com/office/drawing/2014/main" id="{F7A566BB-C771-4F48-A9E5-CF48A5F67AC0}"/>
                </a:ext>
              </a:extLst>
            </p:cNvPr>
            <p:cNvSpPr txBox="1"/>
            <p:nvPr/>
          </p:nvSpPr>
          <p:spPr>
            <a:xfrm>
              <a:off x="2227389" y="3223850"/>
              <a:ext cx="1602154" cy="369332"/>
            </a:xfrm>
            <a:prstGeom prst="rect">
              <a:avLst/>
            </a:prstGeom>
            <a:noFill/>
          </p:spPr>
          <p:txBody>
            <a:bodyPr wrap="square" rtlCol="0">
              <a:spAutoFit/>
            </a:bodyPr>
            <a:lstStyle/>
            <a:p>
              <a:r>
                <a:rPr lang="en-GB" dirty="0">
                  <a:solidFill>
                    <a:schemeClr val="bg1"/>
                  </a:solidFill>
                  <a:latin typeface="Century Gothic" panose="020B0502020202020204" pitchFamily="34" charset="0"/>
                </a:rPr>
                <a:t>CARS</a:t>
              </a:r>
            </a:p>
          </p:txBody>
        </p:sp>
        <p:sp>
          <p:nvSpPr>
            <p:cNvPr id="11" name="CuadroTexto 10">
              <a:extLst>
                <a:ext uri="{FF2B5EF4-FFF2-40B4-BE49-F238E27FC236}">
                  <a16:creationId xmlns:a16="http://schemas.microsoft.com/office/drawing/2014/main" id="{EE21A083-0311-D944-9B3D-854B9A8EEF6D}"/>
                </a:ext>
              </a:extLst>
            </p:cNvPr>
            <p:cNvSpPr txBox="1"/>
            <p:nvPr/>
          </p:nvSpPr>
          <p:spPr>
            <a:xfrm>
              <a:off x="2442312" y="3770923"/>
              <a:ext cx="2149232" cy="1354217"/>
            </a:xfrm>
            <a:prstGeom prst="rect">
              <a:avLst/>
            </a:prstGeom>
            <a:noFill/>
          </p:spPr>
          <p:txBody>
            <a:bodyPr wrap="square" rtlCol="0">
              <a:spAutoFit/>
            </a:bodyPr>
            <a:lstStyle/>
            <a:p>
              <a:pPr algn="just"/>
              <a:r>
                <a:rPr lang="en-GB" sz="1600" dirty="0">
                  <a:latin typeface="Century Gothic" panose="020B0502020202020204" pitchFamily="34" charset="0"/>
                </a:rPr>
                <a:t>Self-driving cars will be in place by the end of the next decade, 2030.</a:t>
              </a:r>
            </a:p>
            <a:p>
              <a:pPr algn="just"/>
              <a:endParaRPr lang="es-ES" dirty="0">
                <a:latin typeface="Century Gothic" panose="020B0502020202020204" pitchFamily="34" charset="0"/>
              </a:endParaRPr>
            </a:p>
          </p:txBody>
        </p:sp>
      </p:grpSp>
      <p:grpSp>
        <p:nvGrpSpPr>
          <p:cNvPr id="12" name="Agrupar 9">
            <a:extLst>
              <a:ext uri="{FF2B5EF4-FFF2-40B4-BE49-F238E27FC236}">
                <a16:creationId xmlns:a16="http://schemas.microsoft.com/office/drawing/2014/main" id="{1EAA56E6-E1A6-9F40-BFA8-338754535325}"/>
              </a:ext>
            </a:extLst>
          </p:cNvPr>
          <p:cNvGrpSpPr/>
          <p:nvPr/>
        </p:nvGrpSpPr>
        <p:grpSpPr>
          <a:xfrm>
            <a:off x="4625492" y="2082627"/>
            <a:ext cx="2500924" cy="1940371"/>
            <a:chOff x="2090620" y="3184769"/>
            <a:chExt cx="2500924" cy="1940371"/>
          </a:xfrm>
        </p:grpSpPr>
        <p:sp>
          <p:nvSpPr>
            <p:cNvPr id="13" name="Title Placeholder 1">
              <a:extLst>
                <a:ext uri="{FF2B5EF4-FFF2-40B4-BE49-F238E27FC236}">
                  <a16:creationId xmlns:a16="http://schemas.microsoft.com/office/drawing/2014/main" id="{2BA64D30-2C1A-4944-950F-9D14EF076E4B}"/>
                </a:ext>
              </a:extLst>
            </p:cNvPr>
            <p:cNvSpPr txBox="1">
              <a:spLocks/>
            </p:cNvSpPr>
            <p:nvPr/>
          </p:nvSpPr>
          <p:spPr>
            <a:xfrm>
              <a:off x="2090620" y="3184769"/>
              <a:ext cx="2500924" cy="427951"/>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endParaRPr lang="en-US" sz="1800" dirty="0">
                <a:latin typeface="Century Gothic" panose="020B0502020202020204" pitchFamily="34" charset="0"/>
              </a:endParaRPr>
            </a:p>
          </p:txBody>
        </p:sp>
        <p:sp>
          <p:nvSpPr>
            <p:cNvPr id="14" name="CuadroTexto 13">
              <a:extLst>
                <a:ext uri="{FF2B5EF4-FFF2-40B4-BE49-F238E27FC236}">
                  <a16:creationId xmlns:a16="http://schemas.microsoft.com/office/drawing/2014/main" id="{A2310CF6-1D47-894D-86B0-326863F30D2F}"/>
                </a:ext>
              </a:extLst>
            </p:cNvPr>
            <p:cNvSpPr txBox="1"/>
            <p:nvPr/>
          </p:nvSpPr>
          <p:spPr>
            <a:xfrm>
              <a:off x="2227389" y="3223850"/>
              <a:ext cx="1602154" cy="369332"/>
            </a:xfrm>
            <a:prstGeom prst="rect">
              <a:avLst/>
            </a:prstGeom>
            <a:noFill/>
          </p:spPr>
          <p:txBody>
            <a:bodyPr wrap="square" rtlCol="0">
              <a:spAutoFit/>
            </a:bodyPr>
            <a:lstStyle/>
            <a:p>
              <a:r>
                <a:rPr lang="en-GB" dirty="0">
                  <a:solidFill>
                    <a:schemeClr val="bg1"/>
                  </a:solidFill>
                  <a:latin typeface="Century Gothic" panose="020B0502020202020204" pitchFamily="34" charset="0"/>
                </a:rPr>
                <a:t>HEALTH</a:t>
              </a:r>
            </a:p>
          </p:txBody>
        </p:sp>
        <p:sp>
          <p:nvSpPr>
            <p:cNvPr id="15" name="CuadroTexto 14">
              <a:extLst>
                <a:ext uri="{FF2B5EF4-FFF2-40B4-BE49-F238E27FC236}">
                  <a16:creationId xmlns:a16="http://schemas.microsoft.com/office/drawing/2014/main" id="{7F719D38-D4F3-6C42-9FB0-AFEA155C43CF}"/>
                </a:ext>
              </a:extLst>
            </p:cNvPr>
            <p:cNvSpPr txBox="1"/>
            <p:nvPr/>
          </p:nvSpPr>
          <p:spPr>
            <a:xfrm>
              <a:off x="2442312" y="3770923"/>
              <a:ext cx="2149232" cy="1354217"/>
            </a:xfrm>
            <a:prstGeom prst="rect">
              <a:avLst/>
            </a:prstGeom>
            <a:noFill/>
          </p:spPr>
          <p:txBody>
            <a:bodyPr wrap="square" rtlCol="0">
              <a:spAutoFit/>
            </a:bodyPr>
            <a:lstStyle/>
            <a:p>
              <a:pPr algn="just"/>
              <a:r>
                <a:rPr lang="en-GB" sz="1600" dirty="0">
                  <a:latin typeface="Century Gothic" panose="020B0502020202020204" pitchFamily="34" charset="0"/>
                </a:rPr>
                <a:t>Genetic research, medical assistance, and personalized treatments.</a:t>
              </a:r>
            </a:p>
            <a:p>
              <a:pPr algn="just"/>
              <a:endParaRPr lang="es-ES" dirty="0">
                <a:latin typeface="Century Gothic" panose="020B0502020202020204" pitchFamily="34" charset="0"/>
              </a:endParaRPr>
            </a:p>
          </p:txBody>
        </p:sp>
      </p:grpSp>
      <p:grpSp>
        <p:nvGrpSpPr>
          <p:cNvPr id="16" name="Agrupar 13">
            <a:extLst>
              <a:ext uri="{FF2B5EF4-FFF2-40B4-BE49-F238E27FC236}">
                <a16:creationId xmlns:a16="http://schemas.microsoft.com/office/drawing/2014/main" id="{A5B5CC20-4BB4-4045-9375-4C408B8CC2EB}"/>
              </a:ext>
            </a:extLst>
          </p:cNvPr>
          <p:cNvGrpSpPr/>
          <p:nvPr/>
        </p:nvGrpSpPr>
        <p:grpSpPr>
          <a:xfrm>
            <a:off x="7610902" y="2078723"/>
            <a:ext cx="2500924" cy="1447928"/>
            <a:chOff x="2090620" y="3184769"/>
            <a:chExt cx="2500924" cy="1447928"/>
          </a:xfrm>
        </p:grpSpPr>
        <p:sp>
          <p:nvSpPr>
            <p:cNvPr id="17" name="Title Placeholder 1">
              <a:extLst>
                <a:ext uri="{FF2B5EF4-FFF2-40B4-BE49-F238E27FC236}">
                  <a16:creationId xmlns:a16="http://schemas.microsoft.com/office/drawing/2014/main" id="{BF0E2877-1DD1-8A41-A553-C133B8FF182A}"/>
                </a:ext>
              </a:extLst>
            </p:cNvPr>
            <p:cNvSpPr txBox="1">
              <a:spLocks/>
            </p:cNvSpPr>
            <p:nvPr/>
          </p:nvSpPr>
          <p:spPr>
            <a:xfrm>
              <a:off x="2090620" y="3184769"/>
              <a:ext cx="2500924" cy="427951"/>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endParaRPr lang="en-US" sz="1800" dirty="0">
                <a:latin typeface="Century Gothic" panose="020B0502020202020204" pitchFamily="34" charset="0"/>
              </a:endParaRPr>
            </a:p>
          </p:txBody>
        </p:sp>
        <p:sp>
          <p:nvSpPr>
            <p:cNvPr id="18" name="CuadroTexto 17">
              <a:extLst>
                <a:ext uri="{FF2B5EF4-FFF2-40B4-BE49-F238E27FC236}">
                  <a16:creationId xmlns:a16="http://schemas.microsoft.com/office/drawing/2014/main" id="{97BB5A7D-540D-AD4A-8374-E2CBEE23999E}"/>
                </a:ext>
              </a:extLst>
            </p:cNvPr>
            <p:cNvSpPr txBox="1"/>
            <p:nvPr/>
          </p:nvSpPr>
          <p:spPr>
            <a:xfrm>
              <a:off x="2227389" y="3223850"/>
              <a:ext cx="1602154" cy="369332"/>
            </a:xfrm>
            <a:prstGeom prst="rect">
              <a:avLst/>
            </a:prstGeom>
            <a:noFill/>
          </p:spPr>
          <p:txBody>
            <a:bodyPr wrap="square" rtlCol="0">
              <a:spAutoFit/>
            </a:bodyPr>
            <a:lstStyle/>
            <a:p>
              <a:r>
                <a:rPr lang="en-GB" dirty="0">
                  <a:solidFill>
                    <a:schemeClr val="bg1"/>
                  </a:solidFill>
                  <a:latin typeface="Century Gothic" panose="020B0502020202020204" pitchFamily="34" charset="0"/>
                </a:rPr>
                <a:t>ROBOTICS</a:t>
              </a:r>
            </a:p>
          </p:txBody>
        </p:sp>
        <p:sp>
          <p:nvSpPr>
            <p:cNvPr id="19" name="CuadroTexto 18">
              <a:extLst>
                <a:ext uri="{FF2B5EF4-FFF2-40B4-BE49-F238E27FC236}">
                  <a16:creationId xmlns:a16="http://schemas.microsoft.com/office/drawing/2014/main" id="{8CB1AC23-91E0-0F48-AA55-8BFECF338203}"/>
                </a:ext>
              </a:extLst>
            </p:cNvPr>
            <p:cNvSpPr txBox="1"/>
            <p:nvPr/>
          </p:nvSpPr>
          <p:spPr>
            <a:xfrm>
              <a:off x="2442312" y="3770923"/>
              <a:ext cx="2149232" cy="861774"/>
            </a:xfrm>
            <a:prstGeom prst="rect">
              <a:avLst/>
            </a:prstGeom>
            <a:noFill/>
          </p:spPr>
          <p:txBody>
            <a:bodyPr wrap="square" rtlCol="0">
              <a:spAutoFit/>
            </a:bodyPr>
            <a:lstStyle/>
            <a:p>
              <a:pPr algn="just"/>
              <a:r>
                <a:rPr lang="en-GB" sz="1600" dirty="0">
                  <a:latin typeface="Century Gothic" panose="020B0502020202020204" pitchFamily="34" charset="0"/>
                </a:rPr>
                <a:t>Autonomous robots to assist people.</a:t>
              </a:r>
            </a:p>
            <a:p>
              <a:pPr algn="just"/>
              <a:endParaRPr lang="es-ES" dirty="0">
                <a:latin typeface="Century Gothic" panose="020B0502020202020204" pitchFamily="34" charset="0"/>
              </a:endParaRPr>
            </a:p>
          </p:txBody>
        </p:sp>
      </p:grpSp>
      <p:pic>
        <p:nvPicPr>
          <p:cNvPr id="20" name="Imagen 19">
            <a:extLst>
              <a:ext uri="{FF2B5EF4-FFF2-40B4-BE49-F238E27FC236}">
                <a16:creationId xmlns:a16="http://schemas.microsoft.com/office/drawing/2014/main" id="{A58C61BC-771E-6B47-B9A0-057D6B1B62A0}"/>
              </a:ext>
            </a:extLst>
          </p:cNvPr>
          <p:cNvPicPr>
            <a:picLocks noChangeAspect="1"/>
          </p:cNvPicPr>
          <p:nvPr/>
        </p:nvPicPr>
        <p:blipFill>
          <a:blip r:embed="rId2"/>
          <a:stretch>
            <a:fillRect/>
          </a:stretch>
        </p:blipFill>
        <p:spPr>
          <a:xfrm>
            <a:off x="1991774" y="4026902"/>
            <a:ext cx="2146036" cy="1400571"/>
          </a:xfrm>
          <a:prstGeom prst="rect">
            <a:avLst/>
          </a:prstGeom>
        </p:spPr>
      </p:pic>
      <p:pic>
        <p:nvPicPr>
          <p:cNvPr id="21" name="Imagen 20">
            <a:extLst>
              <a:ext uri="{FF2B5EF4-FFF2-40B4-BE49-F238E27FC236}">
                <a16:creationId xmlns:a16="http://schemas.microsoft.com/office/drawing/2014/main" id="{6BC51CCE-B4CB-F24E-A50C-CD8614033425}"/>
              </a:ext>
            </a:extLst>
          </p:cNvPr>
          <p:cNvPicPr>
            <a:picLocks noChangeAspect="1"/>
          </p:cNvPicPr>
          <p:nvPr/>
        </p:nvPicPr>
        <p:blipFill>
          <a:blip r:embed="rId3"/>
          <a:stretch>
            <a:fillRect/>
          </a:stretch>
        </p:blipFill>
        <p:spPr>
          <a:xfrm>
            <a:off x="5291566" y="4022999"/>
            <a:ext cx="1801699" cy="1404474"/>
          </a:xfrm>
          <a:prstGeom prst="rect">
            <a:avLst/>
          </a:prstGeom>
        </p:spPr>
      </p:pic>
      <p:pic>
        <p:nvPicPr>
          <p:cNvPr id="22" name="Imagen 21">
            <a:extLst>
              <a:ext uri="{FF2B5EF4-FFF2-40B4-BE49-F238E27FC236}">
                <a16:creationId xmlns:a16="http://schemas.microsoft.com/office/drawing/2014/main" id="{D1E7BC81-4E3D-4645-98E4-EA79D305A158}"/>
              </a:ext>
            </a:extLst>
          </p:cNvPr>
          <p:cNvPicPr>
            <a:picLocks noChangeAspect="1"/>
          </p:cNvPicPr>
          <p:nvPr/>
        </p:nvPicPr>
        <p:blipFill>
          <a:blip r:embed="rId4"/>
          <a:stretch>
            <a:fillRect/>
          </a:stretch>
        </p:blipFill>
        <p:spPr>
          <a:xfrm>
            <a:off x="7610902" y="3384786"/>
            <a:ext cx="1425526" cy="1187938"/>
          </a:xfrm>
          <a:prstGeom prst="rect">
            <a:avLst/>
          </a:prstGeom>
        </p:spPr>
      </p:pic>
      <p:pic>
        <p:nvPicPr>
          <p:cNvPr id="23" name="Imagen 22">
            <a:extLst>
              <a:ext uri="{FF2B5EF4-FFF2-40B4-BE49-F238E27FC236}">
                <a16:creationId xmlns:a16="http://schemas.microsoft.com/office/drawing/2014/main" id="{445ACD73-8F2A-C94D-95A3-F5A0F4A6360F}"/>
              </a:ext>
            </a:extLst>
          </p:cNvPr>
          <p:cNvPicPr>
            <a:picLocks noChangeAspect="1"/>
          </p:cNvPicPr>
          <p:nvPr/>
        </p:nvPicPr>
        <p:blipFill>
          <a:blip r:embed="rId5"/>
          <a:stretch>
            <a:fillRect/>
          </a:stretch>
        </p:blipFill>
        <p:spPr>
          <a:xfrm>
            <a:off x="8595769" y="3978755"/>
            <a:ext cx="1448717" cy="1448717"/>
          </a:xfrm>
          <a:prstGeom prst="rect">
            <a:avLst/>
          </a:prstGeom>
        </p:spPr>
      </p:pic>
      <p:sp>
        <p:nvSpPr>
          <p:cNvPr id="3" name="Marcador de número de diapositiva 2">
            <a:extLst>
              <a:ext uri="{FF2B5EF4-FFF2-40B4-BE49-F238E27FC236}">
                <a16:creationId xmlns:a16="http://schemas.microsoft.com/office/drawing/2014/main" id="{05F72996-E5A4-5A45-9A42-5BC9F35E0C3B}"/>
              </a:ext>
            </a:extLst>
          </p:cNvPr>
          <p:cNvSpPr>
            <a:spLocks noGrp="1"/>
          </p:cNvSpPr>
          <p:nvPr>
            <p:ph type="sldNum" sz="quarter" idx="12"/>
          </p:nvPr>
        </p:nvSpPr>
        <p:spPr/>
        <p:txBody>
          <a:bodyPr/>
          <a:lstStyle/>
          <a:p>
            <a:fld id="{51FE4838-524A-B941-82D2-6B8FA12B4D1E}" type="slidenum">
              <a:rPr lang="es-ES" smtClean="0"/>
              <a:t>38</a:t>
            </a:fld>
            <a:endParaRPr lang="es-ES"/>
          </a:p>
        </p:txBody>
      </p:sp>
    </p:spTree>
    <p:extLst>
      <p:ext uri="{BB962C8B-B14F-4D97-AF65-F5344CB8AC3E}">
        <p14:creationId xmlns:p14="http://schemas.microsoft.com/office/powerpoint/2010/main" val="332865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normAutofit/>
          </a:bodyPr>
          <a:lstStyle/>
          <a:p>
            <a:r>
              <a:rPr lang="en-US" dirty="0">
                <a:solidFill>
                  <a:prstClr val="black">
                    <a:lumMod val="65000"/>
                    <a:lumOff val="35000"/>
                  </a:prstClr>
                </a:solidFill>
                <a:latin typeface="Century Gothic"/>
                <a:ea typeface="+mn-ea"/>
                <a:cs typeface="+mn-cs"/>
              </a:rPr>
              <a:t>Ethics!</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919765" y="1742793"/>
            <a:ext cx="5791200" cy="4432300"/>
          </a:xfrm>
        </p:spPr>
        <p:txBody>
          <a:bodyPr>
            <a:normAutofit/>
          </a:bodyPr>
          <a:lstStyle/>
          <a:p>
            <a:pPr marL="342900" lvl="0" indent="-342900" algn="just">
              <a:lnSpc>
                <a:spcPct val="100000"/>
              </a:lnSpc>
              <a:spcBef>
                <a:spcPts val="2000"/>
              </a:spcBef>
              <a:buClr>
                <a:srgbClr val="4F81BD"/>
              </a:buClr>
              <a:buFont typeface="Wingdings 2" pitchFamily="18" charset="2"/>
              <a:buAutoNum type="arabicPeriod"/>
            </a:pPr>
            <a:r>
              <a:rPr lang="en-GB" sz="2400" dirty="0">
                <a:solidFill>
                  <a:prstClr val="black">
                    <a:lumMod val="65000"/>
                    <a:lumOff val="35000"/>
                  </a:prstClr>
                </a:solidFill>
                <a:latin typeface="Century Gothic"/>
              </a:rPr>
              <a:t>The purpose specification</a:t>
            </a:r>
          </a:p>
          <a:p>
            <a:pPr marL="342900" lvl="0" indent="-342900" algn="just">
              <a:lnSpc>
                <a:spcPct val="100000"/>
              </a:lnSpc>
              <a:spcBef>
                <a:spcPts val="2000"/>
              </a:spcBef>
              <a:buClr>
                <a:srgbClr val="4F81BD"/>
              </a:buClr>
              <a:buFont typeface="Wingdings 2" pitchFamily="18" charset="2"/>
              <a:buAutoNum type="arabicPeriod" startAt="2"/>
            </a:pPr>
            <a:r>
              <a:rPr lang="en-GB" sz="2400" dirty="0">
                <a:solidFill>
                  <a:prstClr val="black">
                    <a:lumMod val="65000"/>
                    <a:lumOff val="35000"/>
                  </a:prstClr>
                </a:solidFill>
                <a:latin typeface="Century Gothic"/>
                <a:hlinkClick r:id="rId2"/>
              </a:rPr>
              <a:t>Limitations of data: bias</a:t>
            </a:r>
            <a:endParaRPr lang="en-GB" sz="2400" dirty="0">
              <a:solidFill>
                <a:prstClr val="black">
                  <a:lumMod val="65000"/>
                  <a:lumOff val="35000"/>
                </a:prstClr>
              </a:solidFill>
              <a:latin typeface="Century Gothic"/>
            </a:endParaRPr>
          </a:p>
          <a:p>
            <a:pPr marL="342900" lvl="0" indent="-342900" algn="just">
              <a:lnSpc>
                <a:spcPct val="100000"/>
              </a:lnSpc>
              <a:spcBef>
                <a:spcPts val="2000"/>
              </a:spcBef>
              <a:buClr>
                <a:srgbClr val="4F81BD"/>
              </a:buClr>
              <a:buFont typeface="Wingdings 2" pitchFamily="18" charset="2"/>
              <a:buAutoNum type="arabicPeriod" startAt="2"/>
            </a:pPr>
            <a:r>
              <a:rPr lang="en-GB" sz="2400" dirty="0">
                <a:solidFill>
                  <a:prstClr val="black">
                    <a:lumMod val="65000"/>
                    <a:lumOff val="35000"/>
                  </a:prstClr>
                </a:solidFill>
                <a:latin typeface="Century Gothic"/>
                <a:hlinkClick r:id="rId3"/>
              </a:rPr>
              <a:t>Limitations of data: privacy</a:t>
            </a:r>
            <a:endParaRPr lang="en-GB" sz="2400" dirty="0">
              <a:solidFill>
                <a:prstClr val="black">
                  <a:lumMod val="65000"/>
                  <a:lumOff val="35000"/>
                </a:prstClr>
              </a:solidFill>
              <a:latin typeface="Century Gothic"/>
            </a:endParaRPr>
          </a:p>
          <a:p>
            <a:pPr marL="342900" lvl="0" indent="-342900" algn="just">
              <a:lnSpc>
                <a:spcPct val="100000"/>
              </a:lnSpc>
              <a:spcBef>
                <a:spcPts val="2000"/>
              </a:spcBef>
              <a:buClr>
                <a:srgbClr val="4F81BD"/>
              </a:buClr>
              <a:buFont typeface="Wingdings 2" pitchFamily="18" charset="2"/>
              <a:buAutoNum type="arabicPeriod" startAt="2"/>
            </a:pPr>
            <a:r>
              <a:rPr lang="en-GB" sz="2400" dirty="0">
                <a:solidFill>
                  <a:prstClr val="black">
                    <a:lumMod val="65000"/>
                    <a:lumOff val="35000"/>
                  </a:prstClr>
                </a:solidFill>
                <a:latin typeface="Century Gothic"/>
                <a:hlinkClick r:id="rId4"/>
              </a:rPr>
              <a:t>Autonomous?</a:t>
            </a:r>
            <a:endParaRPr lang="en-GB" sz="2400" dirty="0">
              <a:solidFill>
                <a:prstClr val="black">
                  <a:lumMod val="65000"/>
                  <a:lumOff val="35000"/>
                </a:prstClr>
              </a:solidFill>
              <a:latin typeface="Century Gothic"/>
            </a:endParaRPr>
          </a:p>
          <a:p>
            <a:pPr marL="342900" lvl="0" indent="-342900" algn="just">
              <a:lnSpc>
                <a:spcPct val="100000"/>
              </a:lnSpc>
              <a:spcBef>
                <a:spcPts val="2000"/>
              </a:spcBef>
              <a:buClr>
                <a:srgbClr val="4F81BD"/>
              </a:buClr>
              <a:buFont typeface="Wingdings 2" pitchFamily="18" charset="2"/>
              <a:buAutoNum type="arabicPeriod" startAt="2"/>
            </a:pPr>
            <a:r>
              <a:rPr lang="en-GB" sz="2400" dirty="0">
                <a:solidFill>
                  <a:prstClr val="black">
                    <a:lumMod val="65000"/>
                    <a:lumOff val="35000"/>
                  </a:prstClr>
                </a:solidFill>
                <a:latin typeface="Century Gothic"/>
              </a:rPr>
              <a:t>Education</a:t>
            </a:r>
          </a:p>
          <a:p>
            <a:pPr marL="342900" lvl="0" indent="-342900" algn="just">
              <a:lnSpc>
                <a:spcPct val="100000"/>
              </a:lnSpc>
              <a:spcBef>
                <a:spcPts val="2000"/>
              </a:spcBef>
              <a:buClr>
                <a:srgbClr val="4F81BD"/>
              </a:buClr>
              <a:buFont typeface="Wingdings 2" pitchFamily="18" charset="2"/>
              <a:buAutoNum type="arabicPeriod" startAt="2"/>
            </a:pPr>
            <a:r>
              <a:rPr lang="en-GB" sz="2400" dirty="0">
                <a:solidFill>
                  <a:prstClr val="black">
                    <a:lumMod val="65000"/>
                    <a:lumOff val="35000"/>
                  </a:prstClr>
                </a:solidFill>
                <a:latin typeface="Century Gothic"/>
              </a:rPr>
              <a:t>People: Explainable AI</a:t>
            </a:r>
          </a:p>
          <a:p>
            <a:pPr lvl="1"/>
            <a:endParaRPr lang="en-GB" dirty="0">
              <a:solidFill>
                <a:prstClr val="black">
                  <a:lumMod val="65000"/>
                  <a:lumOff val="35000"/>
                </a:prstClr>
              </a:solidFill>
              <a:latin typeface="Century Gothic"/>
            </a:endParaRPr>
          </a:p>
        </p:txBody>
      </p:sp>
      <p:sp>
        <p:nvSpPr>
          <p:cNvPr id="5" name="Marcador de número de diapositiva 4">
            <a:extLst>
              <a:ext uri="{FF2B5EF4-FFF2-40B4-BE49-F238E27FC236}">
                <a16:creationId xmlns:a16="http://schemas.microsoft.com/office/drawing/2014/main" id="{124A6938-6048-3842-AEAD-FBBED12913F3}"/>
              </a:ext>
            </a:extLst>
          </p:cNvPr>
          <p:cNvSpPr>
            <a:spLocks noGrp="1"/>
          </p:cNvSpPr>
          <p:nvPr>
            <p:ph type="sldNum" sz="quarter" idx="12"/>
          </p:nvPr>
        </p:nvSpPr>
        <p:spPr/>
        <p:txBody>
          <a:bodyPr/>
          <a:lstStyle/>
          <a:p>
            <a:fld id="{51FE4838-524A-B941-82D2-6B8FA12B4D1E}" type="slidenum">
              <a:rPr lang="es-ES" smtClean="0"/>
              <a:t>39</a:t>
            </a:fld>
            <a:endParaRPr lang="es-ES"/>
          </a:p>
        </p:txBody>
      </p:sp>
      <p:pic>
        <p:nvPicPr>
          <p:cNvPr id="6" name="Picture 5">
            <a:extLst>
              <a:ext uri="{FF2B5EF4-FFF2-40B4-BE49-F238E27FC236}">
                <a16:creationId xmlns:a16="http://schemas.microsoft.com/office/drawing/2014/main" id="{227C4E97-C549-CC48-B322-C2CEDC97A258}"/>
              </a:ext>
            </a:extLst>
          </p:cNvPr>
          <p:cNvPicPr>
            <a:picLocks noChangeAspect="1"/>
          </p:cNvPicPr>
          <p:nvPr/>
        </p:nvPicPr>
        <p:blipFill>
          <a:blip r:embed="rId5"/>
          <a:stretch>
            <a:fillRect/>
          </a:stretch>
        </p:blipFill>
        <p:spPr>
          <a:xfrm>
            <a:off x="5589077" y="1539432"/>
            <a:ext cx="6043045" cy="4635661"/>
          </a:xfrm>
          <a:prstGeom prst="rect">
            <a:avLst/>
          </a:prstGeom>
        </p:spPr>
      </p:pic>
    </p:spTree>
    <p:extLst>
      <p:ext uri="{BB962C8B-B14F-4D97-AF65-F5344CB8AC3E}">
        <p14:creationId xmlns:p14="http://schemas.microsoft.com/office/powerpoint/2010/main" val="263667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B6A7D26-C4D0-CA41-9288-886FAA61E7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95873" y="768896"/>
            <a:ext cx="3854945" cy="222479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21EB4A-7AD6-2742-A170-D05B614BF66F}"/>
              </a:ext>
            </a:extLst>
          </p:cNvPr>
          <p:cNvPicPr>
            <a:picLocks noChangeAspect="1"/>
          </p:cNvPicPr>
          <p:nvPr/>
        </p:nvPicPr>
        <p:blipFill>
          <a:blip r:embed="rId3"/>
          <a:stretch>
            <a:fillRect/>
          </a:stretch>
        </p:blipFill>
        <p:spPr>
          <a:xfrm>
            <a:off x="683020" y="2399592"/>
            <a:ext cx="6374622" cy="1737084"/>
          </a:xfrm>
          <a:prstGeom prst="rect">
            <a:avLst/>
          </a:prstGeom>
        </p:spPr>
      </p:pic>
      <p:sp>
        <p:nvSpPr>
          <p:cNvPr id="4" name="Slide Number Placeholder 3">
            <a:extLst>
              <a:ext uri="{FF2B5EF4-FFF2-40B4-BE49-F238E27FC236}">
                <a16:creationId xmlns:a16="http://schemas.microsoft.com/office/drawing/2014/main" id="{5E6A5810-5A6C-C941-BCE4-90D163C30D12}"/>
              </a:ext>
            </a:extLst>
          </p:cNvPr>
          <p:cNvSpPr>
            <a:spLocks noGrp="1"/>
          </p:cNvSpPr>
          <p:nvPr>
            <p:ph type="sldNum" sz="quarter" idx="12"/>
          </p:nvPr>
        </p:nvSpPr>
        <p:spPr>
          <a:xfrm>
            <a:off x="10717822" y="6435478"/>
            <a:ext cx="635977" cy="365125"/>
          </a:xfrm>
        </p:spPr>
        <p:txBody>
          <a:bodyPr vert="horz" lIns="91440" tIns="45720" rIns="91440" bIns="45720" rtlCol="0" anchor="ctr">
            <a:normAutofit/>
          </a:bodyPr>
          <a:lstStyle/>
          <a:p>
            <a:pPr>
              <a:spcAft>
                <a:spcPts val="600"/>
              </a:spcAft>
            </a:pPr>
            <a:fld id="{51FE4838-524A-B941-82D2-6B8FA12B4D1E}" type="slidenum">
              <a:rPr lang="en-US" smtClean="0"/>
              <a:pPr>
                <a:spcAft>
                  <a:spcPts val="600"/>
                </a:spcAft>
              </a:pPr>
              <a:t>4</a:t>
            </a:fld>
            <a:endParaRPr lang="en-US"/>
          </a:p>
        </p:txBody>
      </p:sp>
      <p:pic>
        <p:nvPicPr>
          <p:cNvPr id="1028" name="Picture 4">
            <a:extLst>
              <a:ext uri="{FF2B5EF4-FFF2-40B4-BE49-F238E27FC236}">
                <a16:creationId xmlns:a16="http://schemas.microsoft.com/office/drawing/2014/main" id="{0BA709F1-98DA-5048-A3D8-49F660CD92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05741" y="3726617"/>
            <a:ext cx="4035207" cy="254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56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8553C-8D17-1B4C-8142-D80621288CF3}"/>
              </a:ext>
            </a:extLst>
          </p:cNvPr>
          <p:cNvSpPr>
            <a:spLocks noGrp="1"/>
          </p:cNvSpPr>
          <p:nvPr>
            <p:ph type="title"/>
          </p:nvPr>
        </p:nvSpPr>
        <p:spPr>
          <a:xfrm>
            <a:off x="838200" y="365126"/>
            <a:ext cx="10515600" cy="1288784"/>
          </a:xfrm>
        </p:spPr>
        <p:txBody>
          <a:bodyPr>
            <a:normAutofit/>
          </a:bodyPr>
          <a:lstStyle/>
          <a:p>
            <a:r>
              <a:rPr lang="en-ES" sz="4000" dirty="0"/>
              <a:t>Python for data science and ML</a:t>
            </a:r>
          </a:p>
        </p:txBody>
      </p:sp>
      <p:pic>
        <p:nvPicPr>
          <p:cNvPr id="13314" name="Picture 2">
            <a:extLst>
              <a:ext uri="{FF2B5EF4-FFF2-40B4-BE49-F238E27FC236}">
                <a16:creationId xmlns:a16="http://schemas.microsoft.com/office/drawing/2014/main" id="{83291180-0C17-254F-9F1D-1ECFBDB8B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174"/>
          <a:stretch/>
        </p:blipFill>
        <p:spPr bwMode="auto">
          <a:xfrm>
            <a:off x="1720772" y="1364998"/>
            <a:ext cx="3363409" cy="23529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616A56-0D14-5245-AA7B-2084C561859A}"/>
              </a:ext>
            </a:extLst>
          </p:cNvPr>
          <p:cNvSpPr>
            <a:spLocks noGrp="1"/>
          </p:cNvSpPr>
          <p:nvPr>
            <p:ph idx="1"/>
          </p:nvPr>
        </p:nvSpPr>
        <p:spPr>
          <a:xfrm>
            <a:off x="6934201" y="1653910"/>
            <a:ext cx="4662666" cy="4475179"/>
          </a:xfrm>
        </p:spPr>
        <p:txBody>
          <a:bodyPr>
            <a:normAutofit/>
          </a:bodyPr>
          <a:lstStyle/>
          <a:p>
            <a:r>
              <a:rPr lang="en-GB" sz="2000" dirty="0"/>
              <a:t>Python es un </a:t>
            </a:r>
            <a:r>
              <a:rPr lang="en-GB" sz="2000" dirty="0" err="1"/>
              <a:t>lenguaje</a:t>
            </a:r>
            <a:r>
              <a:rPr lang="en-GB" sz="2000" dirty="0"/>
              <a:t> de </a:t>
            </a:r>
            <a:r>
              <a:rPr lang="en-GB" sz="2000" dirty="0" err="1"/>
              <a:t>programación</a:t>
            </a:r>
            <a:r>
              <a:rPr lang="en-GB" sz="2000" dirty="0"/>
              <a:t> </a:t>
            </a:r>
            <a:r>
              <a:rPr lang="en-GB" sz="2000" dirty="0" err="1"/>
              <a:t>interpretado</a:t>
            </a:r>
            <a:r>
              <a:rPr lang="en-GB" sz="2000" dirty="0"/>
              <a:t> </a:t>
            </a:r>
            <a:r>
              <a:rPr lang="en-GB" sz="2000" dirty="0" err="1"/>
              <a:t>cuya</a:t>
            </a:r>
            <a:r>
              <a:rPr lang="en-GB" sz="2000" dirty="0"/>
              <a:t> </a:t>
            </a:r>
            <a:r>
              <a:rPr lang="en-GB" sz="2000" dirty="0" err="1"/>
              <a:t>filosofía</a:t>
            </a:r>
            <a:r>
              <a:rPr lang="en-GB" sz="2000" dirty="0"/>
              <a:t> </a:t>
            </a:r>
            <a:r>
              <a:rPr lang="en-GB" sz="2000" dirty="0" err="1"/>
              <a:t>hace</a:t>
            </a:r>
            <a:r>
              <a:rPr lang="en-GB" sz="2000" dirty="0"/>
              <a:t> </a:t>
            </a:r>
            <a:r>
              <a:rPr lang="en-GB" sz="2000" dirty="0" err="1"/>
              <a:t>hincapié</a:t>
            </a:r>
            <a:r>
              <a:rPr lang="en-GB" sz="2000" dirty="0"/>
              <a:t> </a:t>
            </a:r>
            <a:r>
              <a:rPr lang="en-GB" sz="2000" dirty="0" err="1"/>
              <a:t>en</a:t>
            </a:r>
            <a:r>
              <a:rPr lang="en-GB" sz="2000" dirty="0"/>
              <a:t> una </a:t>
            </a:r>
            <a:r>
              <a:rPr lang="en-GB" sz="2000" dirty="0" err="1"/>
              <a:t>sintaxis</a:t>
            </a:r>
            <a:r>
              <a:rPr lang="en-GB" sz="2000" dirty="0"/>
              <a:t> que </a:t>
            </a:r>
            <a:r>
              <a:rPr lang="en-GB" sz="2000" dirty="0" err="1"/>
              <a:t>favorezca</a:t>
            </a:r>
            <a:r>
              <a:rPr lang="en-GB" sz="2000" dirty="0"/>
              <a:t> un </a:t>
            </a:r>
            <a:r>
              <a:rPr lang="en-GB" sz="2000" dirty="0" err="1"/>
              <a:t>código</a:t>
            </a:r>
            <a:r>
              <a:rPr lang="en-GB" sz="2000" dirty="0"/>
              <a:t> legible.</a:t>
            </a:r>
          </a:p>
          <a:p>
            <a:pPr marL="0" indent="0">
              <a:buNone/>
            </a:pPr>
            <a:endParaRPr lang="en-GB" sz="2000" dirty="0"/>
          </a:p>
          <a:p>
            <a:r>
              <a:rPr lang="en-GB" sz="2000" dirty="0"/>
              <a:t>Como </a:t>
            </a:r>
            <a:r>
              <a:rPr lang="en-GB" sz="2000" dirty="0" err="1"/>
              <a:t>cualquier</a:t>
            </a:r>
            <a:r>
              <a:rPr lang="en-GB" sz="2000" dirty="0"/>
              <a:t> </a:t>
            </a:r>
            <a:r>
              <a:rPr lang="en-GB" sz="2000" dirty="0" err="1"/>
              <a:t>otra</a:t>
            </a:r>
            <a:r>
              <a:rPr lang="en-GB" sz="2000" dirty="0"/>
              <a:t> </a:t>
            </a:r>
            <a:r>
              <a:rPr lang="en-GB" sz="2000" dirty="0" err="1"/>
              <a:t>matería</a:t>
            </a:r>
            <a:r>
              <a:rPr lang="en-GB" sz="2000" dirty="0"/>
              <a:t> prima, el </a:t>
            </a:r>
            <a:r>
              <a:rPr lang="en-GB" sz="2000" dirty="0" err="1"/>
              <a:t>dato</a:t>
            </a:r>
            <a:r>
              <a:rPr lang="en-GB" sz="2000" dirty="0"/>
              <a:t> debe pasar por una </a:t>
            </a:r>
            <a:r>
              <a:rPr lang="en-GB" sz="2000" dirty="0" err="1"/>
              <a:t>serie</a:t>
            </a:r>
            <a:r>
              <a:rPr lang="en-GB" sz="2000" dirty="0"/>
              <a:t> de </a:t>
            </a:r>
            <a:r>
              <a:rPr lang="en-GB" sz="2000" dirty="0" err="1"/>
              <a:t>etápas</a:t>
            </a:r>
            <a:r>
              <a:rPr lang="en-GB" sz="2000" dirty="0"/>
              <a:t> y </a:t>
            </a:r>
            <a:r>
              <a:rPr lang="en-GB" sz="2000" dirty="0" err="1"/>
              <a:t>transformaciones</a:t>
            </a:r>
            <a:r>
              <a:rPr lang="en-GB" sz="2000" dirty="0"/>
              <a:t> </a:t>
            </a:r>
            <a:r>
              <a:rPr lang="en-GB" sz="2000" dirty="0" err="1"/>
              <a:t>desde</a:t>
            </a:r>
            <a:r>
              <a:rPr lang="en-GB" sz="2000" dirty="0"/>
              <a:t> que es "</a:t>
            </a:r>
            <a:r>
              <a:rPr lang="en-GB" sz="2000" dirty="0" err="1"/>
              <a:t>extraído</a:t>
            </a:r>
            <a:r>
              <a:rPr lang="en-GB" sz="2000" dirty="0"/>
              <a:t>" (APIs, scrapping, </a:t>
            </a:r>
            <a:r>
              <a:rPr lang="en-GB" sz="2000" dirty="0" err="1"/>
              <a:t>encuestas</a:t>
            </a:r>
            <a:r>
              <a:rPr lang="en-GB" sz="2000" dirty="0"/>
              <a:t>...) hasta que es "</a:t>
            </a:r>
            <a:r>
              <a:rPr lang="en-GB" sz="2000" dirty="0" err="1"/>
              <a:t>consumido</a:t>
            </a:r>
            <a:r>
              <a:rPr lang="en-GB" sz="2000" dirty="0"/>
              <a:t>" (</a:t>
            </a:r>
            <a:r>
              <a:rPr lang="en-GB" sz="2000" dirty="0" err="1"/>
              <a:t>aplicaciones</a:t>
            </a:r>
            <a:r>
              <a:rPr lang="en-GB" sz="2000" dirty="0"/>
              <a:t>, </a:t>
            </a:r>
            <a:r>
              <a:rPr lang="en-GB" sz="2000" dirty="0" err="1"/>
              <a:t>sistemas</a:t>
            </a:r>
            <a:r>
              <a:rPr lang="en-GB" sz="2000" dirty="0"/>
              <a:t> de </a:t>
            </a:r>
            <a:r>
              <a:rPr lang="en-GB" sz="2000" dirty="0" err="1"/>
              <a:t>recomendación</a:t>
            </a:r>
            <a:r>
              <a:rPr lang="en-GB" sz="2000" dirty="0"/>
              <a:t>, ...)</a:t>
            </a:r>
          </a:p>
          <a:p>
            <a:endParaRPr lang="en-GB" sz="2000" dirty="0"/>
          </a:p>
          <a:p>
            <a:endParaRPr lang="en-ES" sz="2000" dirty="0"/>
          </a:p>
        </p:txBody>
      </p:sp>
      <p:sp>
        <p:nvSpPr>
          <p:cNvPr id="4" name="Slide Number Placeholder 3">
            <a:extLst>
              <a:ext uri="{FF2B5EF4-FFF2-40B4-BE49-F238E27FC236}">
                <a16:creationId xmlns:a16="http://schemas.microsoft.com/office/drawing/2014/main" id="{4E95E485-9221-0D45-B0E9-EE324D975EB1}"/>
              </a:ext>
            </a:extLst>
          </p:cNvPr>
          <p:cNvSpPr>
            <a:spLocks noGrp="1"/>
          </p:cNvSpPr>
          <p:nvPr>
            <p:ph type="sldNum" sz="quarter" idx="12"/>
          </p:nvPr>
        </p:nvSpPr>
        <p:spPr>
          <a:xfrm>
            <a:off x="8610600" y="6356350"/>
            <a:ext cx="2743200" cy="365125"/>
          </a:xfrm>
        </p:spPr>
        <p:txBody>
          <a:bodyPr>
            <a:normAutofit/>
          </a:bodyPr>
          <a:lstStyle/>
          <a:p>
            <a:pPr>
              <a:spcAft>
                <a:spcPts val="600"/>
              </a:spcAft>
            </a:pPr>
            <a:fld id="{51FE4838-524A-B941-82D2-6B8FA12B4D1E}" type="slidenum">
              <a:rPr lang="es-ES" smtClean="0"/>
              <a:pPr>
                <a:spcAft>
                  <a:spcPts val="600"/>
                </a:spcAft>
              </a:pPr>
              <a:t>40</a:t>
            </a:fld>
            <a:endParaRPr lang="es-ES"/>
          </a:p>
        </p:txBody>
      </p:sp>
      <p:pic>
        <p:nvPicPr>
          <p:cNvPr id="5" name="Picture 4">
            <a:extLst>
              <a:ext uri="{FF2B5EF4-FFF2-40B4-BE49-F238E27FC236}">
                <a16:creationId xmlns:a16="http://schemas.microsoft.com/office/drawing/2014/main" id="{52D536C7-C3C5-FC42-A393-B8E5E96A9479}"/>
              </a:ext>
            </a:extLst>
          </p:cNvPr>
          <p:cNvPicPr>
            <a:picLocks noChangeAspect="1"/>
          </p:cNvPicPr>
          <p:nvPr/>
        </p:nvPicPr>
        <p:blipFill>
          <a:blip r:embed="rId3"/>
          <a:stretch>
            <a:fillRect/>
          </a:stretch>
        </p:blipFill>
        <p:spPr>
          <a:xfrm>
            <a:off x="595133" y="3718625"/>
            <a:ext cx="5643621" cy="3002850"/>
          </a:xfrm>
          <a:prstGeom prst="rect">
            <a:avLst/>
          </a:prstGeom>
        </p:spPr>
      </p:pic>
    </p:spTree>
    <p:extLst>
      <p:ext uri="{BB962C8B-B14F-4D97-AF65-F5344CB8AC3E}">
        <p14:creationId xmlns:p14="http://schemas.microsoft.com/office/powerpoint/2010/main" val="726338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ABA6FF-89E1-3041-A526-355DDADD3939}"/>
              </a:ext>
            </a:extLst>
          </p:cNvPr>
          <p:cNvPicPr>
            <a:picLocks noChangeAspect="1"/>
          </p:cNvPicPr>
          <p:nvPr/>
        </p:nvPicPr>
        <p:blipFill rotWithShape="1">
          <a:blip r:embed="rId2"/>
          <a:srcRect l="39555" r="408" b="1"/>
          <a:stretch/>
        </p:blipFill>
        <p:spPr>
          <a:xfrm>
            <a:off x="838200" y="1825625"/>
            <a:ext cx="6151651" cy="4303465"/>
          </a:xfrm>
          <a:prstGeom prst="rect">
            <a:avLst/>
          </a:prstGeom>
        </p:spPr>
      </p:pic>
      <p:sp>
        <p:nvSpPr>
          <p:cNvPr id="6" name="Rectangle 5">
            <a:extLst>
              <a:ext uri="{FF2B5EF4-FFF2-40B4-BE49-F238E27FC236}">
                <a16:creationId xmlns:a16="http://schemas.microsoft.com/office/drawing/2014/main" id="{6F8D29A5-2376-884C-9E22-0D2B9746061F}"/>
              </a:ext>
            </a:extLst>
          </p:cNvPr>
          <p:cNvSpPr/>
          <p:nvPr/>
        </p:nvSpPr>
        <p:spPr>
          <a:xfrm>
            <a:off x="7552944" y="1825625"/>
            <a:ext cx="3800856" cy="4303464"/>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300" dirty="0"/>
              <a:t>Although GitHub has traditionally been home to software developers, the world’s code is evolving. </a:t>
            </a:r>
            <a:r>
              <a:rPr lang="en-US" sz="1300" b="1" dirty="0"/>
              <a:t>Behind Python’s growth is a speedily-expanding community of data science professionals and hobbyists—and the tools and frameworks they use every day</a:t>
            </a:r>
            <a:r>
              <a:rPr lang="en-US" sz="1300" dirty="0"/>
              <a:t>. These include the many core data science packages powered by Python that are both lowering the barriers to data science work and proving foundational to projects in academia and companies alike.</a:t>
            </a:r>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1300" dirty="0"/>
              <a:t>Beyond Python, repositories with </a:t>
            </a:r>
            <a:r>
              <a:rPr lang="en-US" sz="1300" b="1" dirty="0"/>
              <a:t>topics</a:t>
            </a:r>
            <a:r>
              <a:rPr lang="en-US" sz="1300" dirty="0"/>
              <a:t> like </a:t>
            </a:r>
            <a:r>
              <a:rPr lang="en-US" sz="1300" b="1" dirty="0"/>
              <a:t>“deep learning”, “natural language processing”, and “machine learning” </a:t>
            </a:r>
            <a:r>
              <a:rPr lang="en-US" sz="1300" dirty="0"/>
              <a:t>have become more popular over the years with growing communities focused on data science. Among the most popular (based on star counts) public repositories labelled with the topic, over half of them </a:t>
            </a:r>
            <a:r>
              <a:rPr lang="en-US" sz="1300" b="1" dirty="0"/>
              <a:t>are built on </a:t>
            </a:r>
            <a:r>
              <a:rPr lang="en-US" sz="1300" b="1" dirty="0" err="1"/>
              <a:t>numpy</a:t>
            </a:r>
            <a:r>
              <a:rPr lang="en-US" sz="1300" b="1" dirty="0"/>
              <a:t>, and many of them depend on </a:t>
            </a:r>
            <a:r>
              <a:rPr lang="en-US" sz="1300" b="1" dirty="0" err="1"/>
              <a:t>scipy</a:t>
            </a:r>
            <a:r>
              <a:rPr lang="en-US" sz="1300" b="1" dirty="0"/>
              <a:t>, scikit-learn, and TensorFlow</a:t>
            </a:r>
            <a:r>
              <a:rPr lang="en-US" sz="1300" dirty="0"/>
              <a:t>. We’ve also seen non-code contributions from the data science field, including academic papers.</a:t>
            </a:r>
          </a:p>
          <a:p>
            <a:pPr>
              <a:lnSpc>
                <a:spcPct val="90000"/>
              </a:lnSpc>
              <a:spcAft>
                <a:spcPts val="600"/>
              </a:spcAft>
            </a:pPr>
            <a:endParaRPr lang="en-US" sz="1300" dirty="0"/>
          </a:p>
          <a:p>
            <a:pPr>
              <a:lnSpc>
                <a:spcPct val="90000"/>
              </a:lnSpc>
              <a:spcAft>
                <a:spcPts val="600"/>
              </a:spcAft>
            </a:pPr>
            <a:r>
              <a:rPr lang="en-US" sz="1300" dirty="0">
                <a:hlinkClick r:id="rId3"/>
              </a:rPr>
              <a:t>source</a:t>
            </a:r>
            <a:endParaRPr lang="en-US" sz="1300" dirty="0"/>
          </a:p>
        </p:txBody>
      </p:sp>
      <p:sp>
        <p:nvSpPr>
          <p:cNvPr id="4" name="Slide Number Placeholder 3">
            <a:extLst>
              <a:ext uri="{FF2B5EF4-FFF2-40B4-BE49-F238E27FC236}">
                <a16:creationId xmlns:a16="http://schemas.microsoft.com/office/drawing/2014/main" id="{10A920C6-8AF0-9243-8A9B-7659CA8BBB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1FE4838-524A-B941-82D2-6B8FA12B4D1E}" type="slidenum">
              <a:rPr lang="en-US" smtClean="0">
                <a:solidFill>
                  <a:prstClr val="black">
                    <a:tint val="75000"/>
                  </a:prstClr>
                </a:solidFill>
                <a:latin typeface="Calibri" panose="020F0502020204030204"/>
              </a:rPr>
              <a:pPr>
                <a:spcAft>
                  <a:spcPts val="600"/>
                </a:spcAft>
                <a:defRPr/>
              </a:pPr>
              <a:t>41</a:t>
            </a:fld>
            <a:endParaRPr lang="en-US">
              <a:solidFill>
                <a:prstClr val="black">
                  <a:tint val="75000"/>
                </a:prstClr>
              </a:solidFill>
              <a:latin typeface="Calibri" panose="020F0502020204030204"/>
            </a:endParaRPr>
          </a:p>
        </p:txBody>
      </p:sp>
      <p:sp>
        <p:nvSpPr>
          <p:cNvPr id="8" name="Title 1">
            <a:extLst>
              <a:ext uri="{FF2B5EF4-FFF2-40B4-BE49-F238E27FC236}">
                <a16:creationId xmlns:a16="http://schemas.microsoft.com/office/drawing/2014/main" id="{5FD91BE3-06C6-654F-B388-6F46C5CB0D10}"/>
              </a:ext>
            </a:extLst>
          </p:cNvPr>
          <p:cNvSpPr>
            <a:spLocks noGrp="1"/>
          </p:cNvSpPr>
          <p:nvPr>
            <p:ph type="title"/>
          </p:nvPr>
        </p:nvSpPr>
        <p:spPr>
          <a:xfrm>
            <a:off x="838200" y="365126"/>
            <a:ext cx="10515600" cy="1288784"/>
          </a:xfrm>
        </p:spPr>
        <p:txBody>
          <a:bodyPr>
            <a:normAutofit/>
          </a:bodyPr>
          <a:lstStyle/>
          <a:p>
            <a:r>
              <a:rPr lang="en-ES" sz="4000" dirty="0"/>
              <a:t>Python for data science and ML</a:t>
            </a:r>
          </a:p>
        </p:txBody>
      </p:sp>
    </p:spTree>
    <p:extLst>
      <p:ext uri="{BB962C8B-B14F-4D97-AF65-F5344CB8AC3E}">
        <p14:creationId xmlns:p14="http://schemas.microsoft.com/office/powerpoint/2010/main" val="2919059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DF91-7124-1E45-960E-C05CBAD6E361}"/>
              </a:ext>
            </a:extLst>
          </p:cNvPr>
          <p:cNvSpPr>
            <a:spLocks noGrp="1"/>
          </p:cNvSpPr>
          <p:nvPr>
            <p:ph type="title"/>
          </p:nvPr>
        </p:nvSpPr>
        <p:spPr/>
        <p:txBody>
          <a:bodyPr/>
          <a:lstStyle/>
          <a:p>
            <a:r>
              <a:rPr lang="en-ES" dirty="0"/>
              <a:t>Python for data science and ML</a:t>
            </a:r>
          </a:p>
        </p:txBody>
      </p:sp>
      <p:sp>
        <p:nvSpPr>
          <p:cNvPr id="4" name="Slide Number Placeholder 3">
            <a:extLst>
              <a:ext uri="{FF2B5EF4-FFF2-40B4-BE49-F238E27FC236}">
                <a16:creationId xmlns:a16="http://schemas.microsoft.com/office/drawing/2014/main" id="{3ED9EC59-B532-6941-85A8-54AE58C5AB51}"/>
              </a:ext>
            </a:extLst>
          </p:cNvPr>
          <p:cNvSpPr>
            <a:spLocks noGrp="1"/>
          </p:cNvSpPr>
          <p:nvPr>
            <p:ph type="sldNum" sz="quarter" idx="12"/>
          </p:nvPr>
        </p:nvSpPr>
        <p:spPr/>
        <p:txBody>
          <a:bodyPr/>
          <a:lstStyle/>
          <a:p>
            <a:fld id="{51FE4838-524A-B941-82D2-6B8FA12B4D1E}" type="slidenum">
              <a:rPr lang="es-ES" smtClean="0"/>
              <a:t>42</a:t>
            </a:fld>
            <a:endParaRPr lang="es-ES"/>
          </a:p>
        </p:txBody>
      </p:sp>
      <p:pic>
        <p:nvPicPr>
          <p:cNvPr id="15362" name="Picture 2" descr="Poll Data Science 2018 Top11 Ecosystem">
            <a:extLst>
              <a:ext uri="{FF2B5EF4-FFF2-40B4-BE49-F238E27FC236}">
                <a16:creationId xmlns:a16="http://schemas.microsoft.com/office/drawing/2014/main" id="{BB1E05CE-0B8F-ED4F-96D7-64B40A355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78" y="2305127"/>
            <a:ext cx="5687349" cy="34367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97F5A4-2A1C-9146-8927-4B5578F8CE0E}"/>
              </a:ext>
            </a:extLst>
          </p:cNvPr>
          <p:cNvSpPr/>
          <p:nvPr/>
        </p:nvSpPr>
        <p:spPr>
          <a:xfrm>
            <a:off x="7001718" y="3002456"/>
            <a:ext cx="4352082" cy="1477328"/>
          </a:xfrm>
          <a:prstGeom prst="rect">
            <a:avLst/>
          </a:prstGeom>
        </p:spPr>
        <p:txBody>
          <a:bodyPr wrap="square">
            <a:spAutoFit/>
          </a:bodyPr>
          <a:lstStyle/>
          <a:p>
            <a:r>
              <a:rPr lang="en-GB" dirty="0">
                <a:solidFill>
                  <a:srgbClr val="111111"/>
                </a:solidFill>
                <a:latin typeface="Open Sans"/>
              </a:rPr>
              <a:t>6 primary tools that together make the modern open source data science ecosystem: </a:t>
            </a:r>
            <a:r>
              <a:rPr lang="en-GB" b="1" dirty="0">
                <a:solidFill>
                  <a:srgbClr val="111111"/>
                </a:solidFill>
                <a:latin typeface="Open Sans"/>
              </a:rPr>
              <a:t>Python, Anaconda, scikit-learn, </a:t>
            </a:r>
            <a:r>
              <a:rPr lang="en-GB" b="1" dirty="0" err="1">
                <a:solidFill>
                  <a:srgbClr val="111111"/>
                </a:solidFill>
                <a:latin typeface="Open Sans"/>
              </a:rPr>
              <a:t>Tensorflow</a:t>
            </a:r>
            <a:r>
              <a:rPr lang="en-GB" b="1" dirty="0">
                <a:solidFill>
                  <a:srgbClr val="111111"/>
                </a:solidFill>
                <a:latin typeface="Open Sans"/>
              </a:rPr>
              <a:t>, </a:t>
            </a:r>
            <a:r>
              <a:rPr lang="en-GB" b="1" dirty="0" err="1">
                <a:solidFill>
                  <a:srgbClr val="111111"/>
                </a:solidFill>
                <a:latin typeface="Open Sans"/>
              </a:rPr>
              <a:t>Keras</a:t>
            </a:r>
            <a:r>
              <a:rPr lang="en-GB" b="1" dirty="0">
                <a:solidFill>
                  <a:srgbClr val="111111"/>
                </a:solidFill>
                <a:latin typeface="Open Sans"/>
              </a:rPr>
              <a:t>, and Apache Spark.</a:t>
            </a:r>
            <a:endParaRPr lang="en-ES" dirty="0"/>
          </a:p>
        </p:txBody>
      </p:sp>
    </p:spTree>
    <p:extLst>
      <p:ext uri="{BB962C8B-B14F-4D97-AF65-F5344CB8AC3E}">
        <p14:creationId xmlns:p14="http://schemas.microsoft.com/office/powerpoint/2010/main" val="265755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614D4-F958-374C-AD88-21F7F459BB42}"/>
              </a:ext>
            </a:extLst>
          </p:cNvPr>
          <p:cNvSpPr>
            <a:spLocks noGrp="1"/>
          </p:cNvSpPr>
          <p:nvPr>
            <p:ph type="title"/>
          </p:nvPr>
        </p:nvSpPr>
        <p:spPr/>
        <p:txBody>
          <a:bodyPr/>
          <a:lstStyle/>
          <a:p>
            <a:r>
              <a:rPr lang="en-ES" dirty="0"/>
              <a:t>Python for data science and ML</a:t>
            </a:r>
          </a:p>
        </p:txBody>
      </p:sp>
      <p:sp>
        <p:nvSpPr>
          <p:cNvPr id="4" name="Slide Number Placeholder 3">
            <a:extLst>
              <a:ext uri="{FF2B5EF4-FFF2-40B4-BE49-F238E27FC236}">
                <a16:creationId xmlns:a16="http://schemas.microsoft.com/office/drawing/2014/main" id="{6B45178F-3290-404F-988A-167A034C3BB3}"/>
              </a:ext>
            </a:extLst>
          </p:cNvPr>
          <p:cNvSpPr>
            <a:spLocks noGrp="1"/>
          </p:cNvSpPr>
          <p:nvPr>
            <p:ph type="sldNum" sz="quarter" idx="12"/>
          </p:nvPr>
        </p:nvSpPr>
        <p:spPr/>
        <p:txBody>
          <a:bodyPr/>
          <a:lstStyle/>
          <a:p>
            <a:fld id="{51FE4838-524A-B941-82D2-6B8FA12B4D1E}" type="slidenum">
              <a:rPr lang="es-ES" smtClean="0"/>
              <a:t>43</a:t>
            </a:fld>
            <a:endParaRPr lang="es-ES"/>
          </a:p>
        </p:txBody>
      </p:sp>
      <p:pic>
        <p:nvPicPr>
          <p:cNvPr id="6" name="Picture 5" descr="Diagram&#10;&#10;Description automatically generated">
            <a:extLst>
              <a:ext uri="{FF2B5EF4-FFF2-40B4-BE49-F238E27FC236}">
                <a16:creationId xmlns:a16="http://schemas.microsoft.com/office/drawing/2014/main" id="{4285282D-2FFF-B048-BBA6-807201573F9F}"/>
              </a:ext>
            </a:extLst>
          </p:cNvPr>
          <p:cNvPicPr>
            <a:picLocks noChangeAspect="1"/>
          </p:cNvPicPr>
          <p:nvPr/>
        </p:nvPicPr>
        <p:blipFill>
          <a:blip r:embed="rId2"/>
          <a:stretch>
            <a:fillRect/>
          </a:stretch>
        </p:blipFill>
        <p:spPr>
          <a:xfrm>
            <a:off x="1655179" y="1272671"/>
            <a:ext cx="8461094" cy="4776993"/>
          </a:xfrm>
          <a:prstGeom prst="rect">
            <a:avLst/>
          </a:prstGeom>
        </p:spPr>
      </p:pic>
    </p:spTree>
    <p:extLst>
      <p:ext uri="{BB962C8B-B14F-4D97-AF65-F5344CB8AC3E}">
        <p14:creationId xmlns:p14="http://schemas.microsoft.com/office/powerpoint/2010/main" val="2777553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4621-F7B5-F941-AA17-8AF05F0251B8}"/>
              </a:ext>
            </a:extLst>
          </p:cNvPr>
          <p:cNvSpPr>
            <a:spLocks noGrp="1"/>
          </p:cNvSpPr>
          <p:nvPr>
            <p:ph type="title"/>
          </p:nvPr>
        </p:nvSpPr>
        <p:spPr/>
        <p:txBody>
          <a:bodyPr/>
          <a:lstStyle/>
          <a:p>
            <a:r>
              <a:rPr lang="en-ES" dirty="0"/>
              <a:t>To do…</a:t>
            </a:r>
          </a:p>
        </p:txBody>
      </p:sp>
      <p:sp>
        <p:nvSpPr>
          <p:cNvPr id="3" name="Content Placeholder 2">
            <a:extLst>
              <a:ext uri="{FF2B5EF4-FFF2-40B4-BE49-F238E27FC236}">
                <a16:creationId xmlns:a16="http://schemas.microsoft.com/office/drawing/2014/main" id="{DE2FB5E3-C5DF-3847-9500-5BAFFC527E0B}"/>
              </a:ext>
            </a:extLst>
          </p:cNvPr>
          <p:cNvSpPr>
            <a:spLocks noGrp="1"/>
          </p:cNvSpPr>
          <p:nvPr>
            <p:ph idx="1"/>
          </p:nvPr>
        </p:nvSpPr>
        <p:spPr/>
        <p:txBody>
          <a:bodyPr/>
          <a:lstStyle/>
          <a:p>
            <a:r>
              <a:rPr lang="en-ES" dirty="0"/>
              <a:t>Create github account:</a:t>
            </a:r>
          </a:p>
          <a:p>
            <a:pPr lvl="1"/>
            <a:r>
              <a:rPr lang="en-ES" dirty="0"/>
              <a:t>where code happens</a:t>
            </a:r>
          </a:p>
          <a:p>
            <a:pPr lvl="1"/>
            <a:r>
              <a:rPr lang="en-ES" dirty="0"/>
              <a:t>Own portfolio</a:t>
            </a:r>
          </a:p>
          <a:p>
            <a:pPr lvl="1"/>
            <a:r>
              <a:rPr lang="en-ES" dirty="0"/>
              <a:t>Code repository</a:t>
            </a:r>
          </a:p>
          <a:p>
            <a:pPr lvl="1"/>
            <a:endParaRPr lang="en-ES" dirty="0"/>
          </a:p>
          <a:p>
            <a:r>
              <a:rPr lang="en-ES" dirty="0"/>
              <a:t>Install data science working environment:</a:t>
            </a:r>
          </a:p>
          <a:p>
            <a:pPr lvl="1"/>
            <a:r>
              <a:rPr lang="en-ES" dirty="0"/>
              <a:t>Anaconda installation (easiest way: bundled and curated list of libraries for data science and python development)</a:t>
            </a:r>
          </a:p>
          <a:p>
            <a:pPr lvl="1"/>
            <a:endParaRPr lang="en-ES" dirty="0"/>
          </a:p>
          <a:p>
            <a:pPr marL="0" indent="0">
              <a:buNone/>
            </a:pPr>
            <a:endParaRPr lang="en-ES" dirty="0"/>
          </a:p>
        </p:txBody>
      </p:sp>
      <p:sp>
        <p:nvSpPr>
          <p:cNvPr id="4" name="Slide Number Placeholder 3">
            <a:extLst>
              <a:ext uri="{FF2B5EF4-FFF2-40B4-BE49-F238E27FC236}">
                <a16:creationId xmlns:a16="http://schemas.microsoft.com/office/drawing/2014/main" id="{2B786744-F204-DB4E-93A7-405B98182E80}"/>
              </a:ext>
            </a:extLst>
          </p:cNvPr>
          <p:cNvSpPr>
            <a:spLocks noGrp="1"/>
          </p:cNvSpPr>
          <p:nvPr>
            <p:ph type="sldNum" sz="quarter" idx="12"/>
          </p:nvPr>
        </p:nvSpPr>
        <p:spPr/>
        <p:txBody>
          <a:bodyPr/>
          <a:lstStyle/>
          <a:p>
            <a:fld id="{51FE4838-524A-B941-82D2-6B8FA12B4D1E}" type="slidenum">
              <a:rPr lang="es-ES" smtClean="0"/>
              <a:t>44</a:t>
            </a:fld>
            <a:endParaRPr lang="es-ES"/>
          </a:p>
        </p:txBody>
      </p:sp>
    </p:spTree>
    <p:extLst>
      <p:ext uri="{BB962C8B-B14F-4D97-AF65-F5344CB8AC3E}">
        <p14:creationId xmlns:p14="http://schemas.microsoft.com/office/powerpoint/2010/main" val="7832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C732F1-7032-314E-988A-C8F63191420F}"/>
              </a:ext>
            </a:extLst>
          </p:cNvPr>
          <p:cNvSpPr>
            <a:spLocks noGrp="1"/>
          </p:cNvSpPr>
          <p:nvPr>
            <p:ph type="sldNum" sz="quarter" idx="12"/>
          </p:nvPr>
        </p:nvSpPr>
        <p:spPr/>
        <p:txBody>
          <a:bodyPr/>
          <a:lstStyle/>
          <a:p>
            <a:fld id="{51FE4838-524A-B941-82D2-6B8FA12B4D1E}" type="slidenum">
              <a:rPr lang="es-ES" smtClean="0"/>
              <a:t>5</a:t>
            </a:fld>
            <a:endParaRPr lang="es-ES"/>
          </a:p>
        </p:txBody>
      </p:sp>
      <p:pic>
        <p:nvPicPr>
          <p:cNvPr id="3076" name="Picture 4" descr="AI in a Nutshell: Understanding the Basics">
            <a:extLst>
              <a:ext uri="{FF2B5EF4-FFF2-40B4-BE49-F238E27FC236}">
                <a16:creationId xmlns:a16="http://schemas.microsoft.com/office/drawing/2014/main" id="{FA2C0995-6533-874A-869F-EF19EE1BE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618"/>
            <a:ext cx="12059938" cy="658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33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Artificial Intelligence</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443753" y="1743515"/>
            <a:ext cx="10515600" cy="3146425"/>
          </a:xfrm>
        </p:spPr>
        <p:txBody>
          <a:bodyPr>
            <a:normAutofit fontScale="92500" lnSpcReduction="10000"/>
          </a:bodyPr>
          <a:lstStyle/>
          <a:p>
            <a:pPr marL="0" indent="0" algn="just">
              <a:buNone/>
            </a:pPr>
            <a:r>
              <a:rPr lang="en-US" dirty="0">
                <a:solidFill>
                  <a:prstClr val="black">
                    <a:lumMod val="65000"/>
                    <a:lumOff val="35000"/>
                  </a:prstClr>
                </a:solidFill>
                <a:latin typeface="Century Gothic"/>
              </a:rPr>
              <a:t>Definition</a:t>
            </a:r>
          </a:p>
          <a:p>
            <a:pPr marL="0" indent="0" algn="just">
              <a:buNone/>
            </a:pPr>
            <a:endParaRPr lang="en-US" dirty="0">
              <a:latin typeface="Century Gothic" panose="020B0502020202020204" pitchFamily="34" charset="0"/>
            </a:endParaRPr>
          </a:p>
          <a:p>
            <a:pPr marL="914400" lvl="1" indent="-457200" algn="just">
              <a:buAutoNum type="arabicPeriod"/>
            </a:pPr>
            <a:r>
              <a:rPr lang="en-US" sz="2800" dirty="0">
                <a:solidFill>
                  <a:prstClr val="black">
                    <a:lumMod val="65000"/>
                    <a:lumOff val="35000"/>
                  </a:prstClr>
                </a:solidFill>
                <a:latin typeface="Century Gothic"/>
              </a:rPr>
              <a:t>A branch of computer science dealing with the simulation of intelligent behavior in computers</a:t>
            </a:r>
          </a:p>
          <a:p>
            <a:pPr marL="914400" lvl="1" indent="-457200" algn="just">
              <a:buAutoNum type="arabicPeriod"/>
            </a:pPr>
            <a:endParaRPr lang="en-US" sz="2800" dirty="0">
              <a:solidFill>
                <a:prstClr val="black">
                  <a:lumMod val="65000"/>
                  <a:lumOff val="35000"/>
                </a:prstClr>
              </a:solidFill>
              <a:latin typeface="Century Gothic"/>
            </a:endParaRPr>
          </a:p>
          <a:p>
            <a:pPr marL="914400" lvl="1" indent="-457200" algn="just">
              <a:buFont typeface="Arial" panose="020B0604020202020204" pitchFamily="34" charset="0"/>
              <a:buAutoNum type="arabicPeriod"/>
            </a:pPr>
            <a:r>
              <a:rPr lang="en-US" sz="2800" dirty="0">
                <a:solidFill>
                  <a:prstClr val="black">
                    <a:lumMod val="65000"/>
                    <a:lumOff val="35000"/>
                  </a:prstClr>
                </a:solidFill>
                <a:latin typeface="Century Gothic"/>
              </a:rPr>
              <a:t>The capability of a machine </a:t>
            </a:r>
          </a:p>
          <a:p>
            <a:pPr marL="457200" lvl="1" indent="0" algn="just">
              <a:buNone/>
            </a:pPr>
            <a:r>
              <a:rPr lang="en-US" sz="2800" dirty="0">
                <a:solidFill>
                  <a:prstClr val="black">
                    <a:lumMod val="65000"/>
                    <a:lumOff val="35000"/>
                  </a:prstClr>
                </a:solidFill>
                <a:latin typeface="Century Gothic"/>
              </a:rPr>
              <a:t>	to imitate intelligent human </a:t>
            </a:r>
          </a:p>
          <a:p>
            <a:pPr marL="457200" lvl="1" indent="0" algn="just">
              <a:buNone/>
            </a:pPr>
            <a:r>
              <a:rPr lang="en-US" sz="2800" dirty="0">
                <a:solidFill>
                  <a:prstClr val="black">
                    <a:lumMod val="65000"/>
                    <a:lumOff val="35000"/>
                  </a:prstClr>
                </a:solidFill>
                <a:latin typeface="Century Gothic"/>
              </a:rPr>
              <a:t>	behavior</a:t>
            </a:r>
          </a:p>
          <a:p>
            <a:pPr marL="457200" lvl="1" indent="0" algn="just">
              <a:buNone/>
            </a:pPr>
            <a:endParaRPr lang="en-US" dirty="0">
              <a:latin typeface="Century Gothic" panose="020B0502020202020204" pitchFamily="34" charset="0"/>
            </a:endParaRPr>
          </a:p>
        </p:txBody>
      </p:sp>
      <p:pic>
        <p:nvPicPr>
          <p:cNvPr id="4" name="Imagen 3">
            <a:extLst>
              <a:ext uri="{FF2B5EF4-FFF2-40B4-BE49-F238E27FC236}">
                <a16:creationId xmlns:a16="http://schemas.microsoft.com/office/drawing/2014/main" id="{65E364F7-8BF4-C04D-90C9-7333D5BC1050}"/>
              </a:ext>
            </a:extLst>
          </p:cNvPr>
          <p:cNvPicPr>
            <a:picLocks noChangeAspect="1"/>
          </p:cNvPicPr>
          <p:nvPr/>
        </p:nvPicPr>
        <p:blipFill>
          <a:blip r:embed="rId2"/>
          <a:stretch>
            <a:fillRect/>
          </a:stretch>
        </p:blipFill>
        <p:spPr>
          <a:xfrm>
            <a:off x="7165075" y="3541272"/>
            <a:ext cx="5026925" cy="2815078"/>
          </a:xfrm>
          <a:prstGeom prst="rect">
            <a:avLst/>
          </a:prstGeom>
        </p:spPr>
      </p:pic>
      <p:sp>
        <p:nvSpPr>
          <p:cNvPr id="5" name="Marcador de número de diapositiva 4">
            <a:extLst>
              <a:ext uri="{FF2B5EF4-FFF2-40B4-BE49-F238E27FC236}">
                <a16:creationId xmlns:a16="http://schemas.microsoft.com/office/drawing/2014/main" id="{AB1A8E04-8349-D440-B59A-3B2CFE483E3C}"/>
              </a:ext>
            </a:extLst>
          </p:cNvPr>
          <p:cNvSpPr>
            <a:spLocks noGrp="1"/>
          </p:cNvSpPr>
          <p:nvPr>
            <p:ph type="sldNum" sz="quarter" idx="12"/>
          </p:nvPr>
        </p:nvSpPr>
        <p:spPr/>
        <p:txBody>
          <a:bodyPr/>
          <a:lstStyle/>
          <a:p>
            <a:fld id="{51FE4838-524A-B941-82D2-6B8FA12B4D1E}" type="slidenum">
              <a:rPr lang="es-ES" smtClean="0"/>
              <a:t>6</a:t>
            </a:fld>
            <a:endParaRPr lang="es-ES"/>
          </a:p>
        </p:txBody>
      </p:sp>
    </p:spTree>
    <p:extLst>
      <p:ext uri="{BB962C8B-B14F-4D97-AF65-F5344CB8AC3E}">
        <p14:creationId xmlns:p14="http://schemas.microsoft.com/office/powerpoint/2010/main" val="22366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latin typeface="Century Gothic" panose="020B0502020202020204" pitchFamily="34" charset="0"/>
              </a:rPr>
              <a:t>AI technologies</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838200" y="1825625"/>
            <a:ext cx="5191125" cy="4589463"/>
          </a:xfrm>
        </p:spPr>
        <p:txBody>
          <a:bodyPr>
            <a:normAutofit/>
          </a:bodyPr>
          <a:lstStyle/>
          <a:p>
            <a:pPr marL="0" indent="0" algn="just">
              <a:buNone/>
            </a:pPr>
            <a:r>
              <a:rPr lang="en-US" sz="2400" dirty="0">
                <a:latin typeface="Century Gothic" panose="020B0502020202020204" pitchFamily="34" charset="0"/>
              </a:rPr>
              <a:t>It is a set of rich sub-disciplines and methods (machine learning, pattern recognition, computer vision,…)</a:t>
            </a:r>
          </a:p>
          <a:p>
            <a:pPr marL="0" indent="0" algn="just">
              <a:buNone/>
            </a:pPr>
            <a:endParaRPr lang="en-US" sz="2400" dirty="0">
              <a:latin typeface="Century Gothic" panose="020B0502020202020204" pitchFamily="34" charset="0"/>
            </a:endParaRPr>
          </a:p>
          <a:p>
            <a:pPr marL="0" indent="0" algn="just">
              <a:buNone/>
            </a:pPr>
            <a:r>
              <a:rPr lang="en-US" sz="2400" dirty="0">
                <a:latin typeface="Century Gothic" panose="020B0502020202020204" pitchFamily="34" charset="0"/>
              </a:rPr>
              <a:t>We have to consider all these different disciplines and methods in seeking true solutions in delivering value to human beings and organizations </a:t>
            </a:r>
          </a:p>
          <a:p>
            <a:pPr marL="0" indent="0" algn="just">
              <a:buNone/>
            </a:pPr>
            <a:r>
              <a:rPr lang="en-US" sz="2400" dirty="0">
                <a:latin typeface="Century Gothic" panose="020B0502020202020204" pitchFamily="34" charset="0"/>
              </a:rPr>
              <a:t>Eric Horvitz (Microsoft Research)</a:t>
            </a:r>
          </a:p>
          <a:p>
            <a:pPr marL="457200" lvl="1" indent="0" algn="just">
              <a:buNone/>
            </a:pPr>
            <a:endParaRPr lang="en-US" dirty="0">
              <a:latin typeface="Century Gothic" panose="020B0502020202020204" pitchFamily="34" charset="0"/>
            </a:endParaRPr>
          </a:p>
        </p:txBody>
      </p:sp>
      <p:pic>
        <p:nvPicPr>
          <p:cNvPr id="5" name="Imagen 4">
            <a:extLst>
              <a:ext uri="{FF2B5EF4-FFF2-40B4-BE49-F238E27FC236}">
                <a16:creationId xmlns:a16="http://schemas.microsoft.com/office/drawing/2014/main" id="{2B7FAB9E-929B-334A-B784-63919F34FFF0}"/>
              </a:ext>
            </a:extLst>
          </p:cNvPr>
          <p:cNvPicPr>
            <a:picLocks noChangeAspect="1"/>
          </p:cNvPicPr>
          <p:nvPr/>
        </p:nvPicPr>
        <p:blipFill>
          <a:blip r:embed="rId2"/>
          <a:stretch>
            <a:fillRect/>
          </a:stretch>
        </p:blipFill>
        <p:spPr>
          <a:xfrm>
            <a:off x="6227207" y="1690688"/>
            <a:ext cx="5349798" cy="4404658"/>
          </a:xfrm>
          <a:prstGeom prst="rect">
            <a:avLst/>
          </a:prstGeom>
        </p:spPr>
      </p:pic>
      <p:sp>
        <p:nvSpPr>
          <p:cNvPr id="4" name="Marcador de número de diapositiva 3">
            <a:extLst>
              <a:ext uri="{FF2B5EF4-FFF2-40B4-BE49-F238E27FC236}">
                <a16:creationId xmlns:a16="http://schemas.microsoft.com/office/drawing/2014/main" id="{DED84978-22EB-5A40-9AAB-E83EC70273A9}"/>
              </a:ext>
            </a:extLst>
          </p:cNvPr>
          <p:cNvSpPr>
            <a:spLocks noGrp="1"/>
          </p:cNvSpPr>
          <p:nvPr>
            <p:ph type="sldNum" sz="quarter" idx="12"/>
          </p:nvPr>
        </p:nvSpPr>
        <p:spPr/>
        <p:txBody>
          <a:bodyPr/>
          <a:lstStyle/>
          <a:p>
            <a:fld id="{51FE4838-524A-B941-82D2-6B8FA12B4D1E}" type="slidenum">
              <a:rPr lang="es-ES" smtClean="0"/>
              <a:t>7</a:t>
            </a:fld>
            <a:endParaRPr lang="es-ES"/>
          </a:p>
        </p:txBody>
      </p:sp>
    </p:spTree>
    <p:extLst>
      <p:ext uri="{BB962C8B-B14F-4D97-AF65-F5344CB8AC3E}">
        <p14:creationId xmlns:p14="http://schemas.microsoft.com/office/powerpoint/2010/main" val="14139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9B2AD-C0DE-E949-BA52-ECB07FCB5F8B}"/>
              </a:ext>
            </a:extLst>
          </p:cNvPr>
          <p:cNvSpPr>
            <a:spLocks noGrp="1"/>
          </p:cNvSpPr>
          <p:nvPr>
            <p:ph type="title"/>
          </p:nvPr>
        </p:nvSpPr>
        <p:spPr/>
        <p:txBody>
          <a:bodyPr/>
          <a:lstStyle/>
          <a:p>
            <a:r>
              <a:rPr lang="en-US" dirty="0">
                <a:solidFill>
                  <a:prstClr val="black">
                    <a:lumMod val="65000"/>
                    <a:lumOff val="35000"/>
                  </a:prstClr>
                </a:solidFill>
                <a:latin typeface="Century Gothic"/>
                <a:ea typeface="+mn-ea"/>
                <a:cs typeface="+mn-cs"/>
              </a:rPr>
              <a:t>Machine Learning</a:t>
            </a:r>
          </a:p>
        </p:txBody>
      </p:sp>
      <p:sp>
        <p:nvSpPr>
          <p:cNvPr id="3" name="Marcador de contenido 2">
            <a:extLst>
              <a:ext uri="{FF2B5EF4-FFF2-40B4-BE49-F238E27FC236}">
                <a16:creationId xmlns:a16="http://schemas.microsoft.com/office/drawing/2014/main" id="{7B599497-C301-1545-B6B5-8448A6D7AF9E}"/>
              </a:ext>
            </a:extLst>
          </p:cNvPr>
          <p:cNvSpPr>
            <a:spLocks noGrp="1"/>
          </p:cNvSpPr>
          <p:nvPr>
            <p:ph idx="1"/>
          </p:nvPr>
        </p:nvSpPr>
        <p:spPr>
          <a:xfrm>
            <a:off x="838200" y="1825625"/>
            <a:ext cx="5791200" cy="4432300"/>
          </a:xfrm>
        </p:spPr>
        <p:txBody>
          <a:bodyPr>
            <a:normAutofit/>
          </a:bodyPr>
          <a:lstStyle/>
          <a:p>
            <a:pPr marL="0" indent="0" algn="just">
              <a:buNone/>
            </a:pPr>
            <a:r>
              <a:rPr lang="en-US" sz="2600" dirty="0">
                <a:solidFill>
                  <a:prstClr val="black">
                    <a:lumMod val="65000"/>
                    <a:lumOff val="35000"/>
                  </a:prstClr>
                </a:solidFill>
                <a:latin typeface="Century Gothic"/>
              </a:rPr>
              <a:t>Definition</a:t>
            </a:r>
          </a:p>
          <a:p>
            <a:pPr marL="0" indent="0" algn="just">
              <a:buNone/>
            </a:pPr>
            <a:endParaRPr lang="en-US" sz="2600" dirty="0">
              <a:solidFill>
                <a:prstClr val="black">
                  <a:lumMod val="65000"/>
                  <a:lumOff val="35000"/>
                </a:prstClr>
              </a:solidFill>
              <a:latin typeface="Century Gothic"/>
            </a:endParaRPr>
          </a:p>
          <a:p>
            <a:pPr marL="457200" lvl="1" indent="0" algn="just">
              <a:buNone/>
            </a:pPr>
            <a:r>
              <a:rPr lang="en-US" dirty="0">
                <a:solidFill>
                  <a:prstClr val="black">
                    <a:lumMod val="65000"/>
                    <a:lumOff val="35000"/>
                  </a:prstClr>
                </a:solidFill>
                <a:latin typeface="Century Gothic"/>
              </a:rPr>
              <a:t>Machine learning is a subset of artificial intelligence in the field of computer science that often uses statistical techniques to give computers the ability to "learn" (i.e., progressively improve performance on a specific task) </a:t>
            </a:r>
            <a:r>
              <a:rPr lang="en-US" b="1" dirty="0">
                <a:solidFill>
                  <a:prstClr val="black">
                    <a:lumMod val="65000"/>
                    <a:lumOff val="35000"/>
                  </a:prstClr>
                </a:solidFill>
                <a:latin typeface="Century Gothic"/>
              </a:rPr>
              <a:t>with data</a:t>
            </a:r>
            <a:r>
              <a:rPr lang="en-US" dirty="0">
                <a:solidFill>
                  <a:prstClr val="black">
                    <a:lumMod val="65000"/>
                    <a:lumOff val="35000"/>
                  </a:prstClr>
                </a:solidFill>
                <a:latin typeface="Century Gothic"/>
              </a:rPr>
              <a:t>, </a:t>
            </a:r>
            <a:r>
              <a:rPr lang="en-US" u="sng" dirty="0">
                <a:solidFill>
                  <a:prstClr val="black">
                    <a:lumMod val="65000"/>
                    <a:lumOff val="35000"/>
                  </a:prstClr>
                </a:solidFill>
                <a:latin typeface="Century Gothic"/>
              </a:rPr>
              <a:t>without being explicitly programmed</a:t>
            </a:r>
            <a:r>
              <a:rPr lang="en-US" dirty="0">
                <a:solidFill>
                  <a:prstClr val="black">
                    <a:lumMod val="65000"/>
                    <a:lumOff val="35000"/>
                  </a:prstClr>
                </a:solidFill>
                <a:latin typeface="Century Gothic"/>
              </a:rPr>
              <a:t>.</a:t>
            </a:r>
          </a:p>
          <a:p>
            <a:pPr marL="914400" lvl="1" indent="-457200" algn="just">
              <a:buAutoNum type="arabicPeriod"/>
            </a:pPr>
            <a:endParaRPr lang="en-US" dirty="0">
              <a:latin typeface="Century Gothic" panose="020B0502020202020204" pitchFamily="34" charset="0"/>
            </a:endParaRPr>
          </a:p>
          <a:p>
            <a:pPr marL="457200" lvl="1" indent="0" algn="just">
              <a:buNone/>
            </a:pPr>
            <a:endParaRPr lang="en-US" dirty="0">
              <a:latin typeface="Century Gothic" panose="020B0502020202020204" pitchFamily="34" charset="0"/>
            </a:endParaRPr>
          </a:p>
        </p:txBody>
      </p:sp>
      <p:pic>
        <p:nvPicPr>
          <p:cNvPr id="5" name="Picture 2" descr="C:\Documents and Settings\poal\Escritorio\Archive\rman8013l.jpg">
            <a:extLst>
              <a:ext uri="{FF2B5EF4-FFF2-40B4-BE49-F238E27FC236}">
                <a16:creationId xmlns:a16="http://schemas.microsoft.com/office/drawing/2014/main" id="{23B5A0FC-84E3-0144-8E72-454D83742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058" y="2161381"/>
            <a:ext cx="4370767"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número de diapositiva 3">
            <a:extLst>
              <a:ext uri="{FF2B5EF4-FFF2-40B4-BE49-F238E27FC236}">
                <a16:creationId xmlns:a16="http://schemas.microsoft.com/office/drawing/2014/main" id="{27C9A3DC-BE6C-EA4A-BD98-783AC91E821E}"/>
              </a:ext>
            </a:extLst>
          </p:cNvPr>
          <p:cNvSpPr>
            <a:spLocks noGrp="1"/>
          </p:cNvSpPr>
          <p:nvPr>
            <p:ph type="sldNum" sz="quarter" idx="12"/>
          </p:nvPr>
        </p:nvSpPr>
        <p:spPr/>
        <p:txBody>
          <a:bodyPr/>
          <a:lstStyle/>
          <a:p>
            <a:fld id="{51FE4838-524A-B941-82D2-6B8FA12B4D1E}" type="slidenum">
              <a:rPr lang="es-ES" smtClean="0"/>
              <a:t>8</a:t>
            </a:fld>
            <a:endParaRPr lang="es-ES"/>
          </a:p>
        </p:txBody>
      </p:sp>
    </p:spTree>
    <p:extLst>
      <p:ext uri="{BB962C8B-B14F-4D97-AF65-F5344CB8AC3E}">
        <p14:creationId xmlns:p14="http://schemas.microsoft.com/office/powerpoint/2010/main" val="258748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1B49EC-5F7B-E14E-9411-FBFF71E0583A}"/>
              </a:ext>
            </a:extLst>
          </p:cNvPr>
          <p:cNvSpPr>
            <a:spLocks noGrp="1"/>
          </p:cNvSpPr>
          <p:nvPr>
            <p:ph type="sldNum" sz="quarter" idx="12"/>
          </p:nvPr>
        </p:nvSpPr>
        <p:spPr/>
        <p:txBody>
          <a:bodyPr/>
          <a:lstStyle/>
          <a:p>
            <a:fld id="{51FE4838-524A-B941-82D2-6B8FA12B4D1E}" type="slidenum">
              <a:rPr lang="es-ES" smtClean="0"/>
              <a:t>9</a:t>
            </a:fld>
            <a:endParaRPr lang="es-ES"/>
          </a:p>
        </p:txBody>
      </p:sp>
      <p:pic>
        <p:nvPicPr>
          <p:cNvPr id="6" name="Picture 5" descr="Text&#10;&#10;Description automatically generated">
            <a:extLst>
              <a:ext uri="{FF2B5EF4-FFF2-40B4-BE49-F238E27FC236}">
                <a16:creationId xmlns:a16="http://schemas.microsoft.com/office/drawing/2014/main" id="{0792ED6E-FE93-B247-B236-3E19D665EA94}"/>
              </a:ext>
            </a:extLst>
          </p:cNvPr>
          <p:cNvPicPr>
            <a:picLocks noChangeAspect="1"/>
          </p:cNvPicPr>
          <p:nvPr/>
        </p:nvPicPr>
        <p:blipFill>
          <a:blip r:embed="rId2"/>
          <a:stretch>
            <a:fillRect/>
          </a:stretch>
        </p:blipFill>
        <p:spPr>
          <a:xfrm>
            <a:off x="1055915" y="198389"/>
            <a:ext cx="4362449" cy="6461222"/>
          </a:xfrm>
          <a:prstGeom prst="rect">
            <a:avLst/>
          </a:prstGeom>
        </p:spPr>
      </p:pic>
      <p:pic>
        <p:nvPicPr>
          <p:cNvPr id="4098" name="Picture 2" descr="Cabecero con mesitas | cama de 150cm | SonnoMattress">
            <a:extLst>
              <a:ext uri="{FF2B5EF4-FFF2-40B4-BE49-F238E27FC236}">
                <a16:creationId xmlns:a16="http://schemas.microsoft.com/office/drawing/2014/main" id="{53BEEE0C-638F-154A-839A-8825EF6D6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237" y="1247775"/>
            <a:ext cx="4362449" cy="43624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urved Connector 8">
            <a:extLst>
              <a:ext uri="{FF2B5EF4-FFF2-40B4-BE49-F238E27FC236}">
                <a16:creationId xmlns:a16="http://schemas.microsoft.com/office/drawing/2014/main" id="{91B851C5-28F6-7446-B88B-45B44D63BABA}"/>
              </a:ext>
            </a:extLst>
          </p:cNvPr>
          <p:cNvCxnSpPr>
            <a:stCxn id="6" idx="3"/>
          </p:cNvCxnSpPr>
          <p:nvPr/>
        </p:nvCxnSpPr>
        <p:spPr>
          <a:xfrm>
            <a:off x="5418364" y="3429000"/>
            <a:ext cx="3649436" cy="838200"/>
          </a:xfrm>
          <a:prstGeom prst="curvedConnector3">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469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1485</Words>
  <Application>Microsoft Macintosh PowerPoint</Application>
  <PresentationFormat>Widescreen</PresentationFormat>
  <Paragraphs>257</Paragraphs>
  <Slides>44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Century Gothic</vt:lpstr>
      <vt:lpstr>Helvetica Neue</vt:lpstr>
      <vt:lpstr>Open Sans</vt:lpstr>
      <vt:lpstr>Wingdings 2</vt:lpstr>
      <vt:lpstr>Tema de Office</vt:lpstr>
      <vt:lpstr>Machine Learning</vt:lpstr>
      <vt:lpstr>PowerPoint Presentation</vt:lpstr>
      <vt:lpstr>PowerPoint Presentation</vt:lpstr>
      <vt:lpstr>PowerPoint Presentation</vt:lpstr>
      <vt:lpstr>PowerPoint Presentation</vt:lpstr>
      <vt:lpstr>Artificial Intelligence</vt:lpstr>
      <vt:lpstr>AI technologies</vt:lpstr>
      <vt:lpstr>Machine Learning</vt:lpstr>
      <vt:lpstr>PowerPoint Presentation</vt:lpstr>
      <vt:lpstr>Machine Learning in the context of AI</vt:lpstr>
      <vt:lpstr>Machine Learning in the context of AI</vt:lpstr>
      <vt:lpstr>Why now ?</vt:lpstr>
      <vt:lpstr>Big data, the big bang</vt:lpstr>
      <vt:lpstr>ML expansion: companies</vt:lpstr>
      <vt:lpstr>Machine Learning?</vt:lpstr>
      <vt:lpstr>ML formalization</vt:lpstr>
      <vt:lpstr>PowerPoint Presentation</vt:lpstr>
      <vt:lpstr>Task: machine learning model</vt:lpstr>
      <vt:lpstr>Task: defining the problem</vt:lpstr>
      <vt:lpstr>Dataset (Experience)</vt:lpstr>
      <vt:lpstr>Performance</vt:lpstr>
      <vt:lpstr>Training</vt:lpstr>
      <vt:lpstr>Testing</vt:lpstr>
      <vt:lpstr>Testing</vt:lpstr>
      <vt:lpstr>A more detailed example…   https://playground.tensorflow.org/</vt:lpstr>
      <vt:lpstr>Learning main types</vt:lpstr>
      <vt:lpstr>Task types</vt:lpstr>
      <vt:lpstr>Computational learning: training</vt:lpstr>
      <vt:lpstr>Model.train</vt:lpstr>
      <vt:lpstr>Model.predict</vt:lpstr>
      <vt:lpstr>Why ML  ?</vt:lpstr>
      <vt:lpstr>Why ML  ?</vt:lpstr>
      <vt:lpstr>Why ML  ?</vt:lpstr>
      <vt:lpstr>PowerPoint Presentation</vt:lpstr>
      <vt:lpstr>The ML way</vt:lpstr>
      <vt:lpstr>How to develop a ML solution</vt:lpstr>
      <vt:lpstr>When ML ?</vt:lpstr>
      <vt:lpstr>Real world applications</vt:lpstr>
      <vt:lpstr>Ethics!</vt:lpstr>
      <vt:lpstr>Python for data science and ML</vt:lpstr>
      <vt:lpstr>Python for data science and ML</vt:lpstr>
      <vt:lpstr>Python for data science and ML</vt:lpstr>
      <vt:lpstr>Python for data science and ML</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Juan Huguet</dc:creator>
  <cp:lastModifiedBy>Juan Huguet</cp:lastModifiedBy>
  <cp:revision>5</cp:revision>
  <dcterms:created xsi:type="dcterms:W3CDTF">2020-10-18T18:29:31Z</dcterms:created>
  <dcterms:modified xsi:type="dcterms:W3CDTF">2021-09-20T12:45:34Z</dcterms:modified>
</cp:coreProperties>
</file>